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handoutMasterIdLst>
    <p:handoutMasterId r:id="rId78"/>
  </p:handoutMasterIdLst>
  <p:sldIdLst>
    <p:sldId id="257" r:id="rId2"/>
    <p:sldId id="356" r:id="rId3"/>
    <p:sldId id="363" r:id="rId4"/>
    <p:sldId id="357" r:id="rId5"/>
    <p:sldId id="359" r:id="rId6"/>
    <p:sldId id="360" r:id="rId7"/>
    <p:sldId id="361" r:id="rId8"/>
    <p:sldId id="358" r:id="rId9"/>
    <p:sldId id="379" r:id="rId10"/>
    <p:sldId id="353" r:id="rId11"/>
    <p:sldId id="280" r:id="rId12"/>
    <p:sldId id="278" r:id="rId13"/>
    <p:sldId id="279" r:id="rId14"/>
    <p:sldId id="285" r:id="rId15"/>
    <p:sldId id="286" r:id="rId16"/>
    <p:sldId id="287" r:id="rId17"/>
    <p:sldId id="288" r:id="rId18"/>
    <p:sldId id="289" r:id="rId19"/>
    <p:sldId id="290" r:id="rId20"/>
    <p:sldId id="370" r:id="rId21"/>
    <p:sldId id="371" r:id="rId22"/>
    <p:sldId id="374" r:id="rId23"/>
    <p:sldId id="375" r:id="rId24"/>
    <p:sldId id="376" r:id="rId25"/>
    <p:sldId id="377" r:id="rId26"/>
    <p:sldId id="378" r:id="rId27"/>
    <p:sldId id="380" r:id="rId28"/>
    <p:sldId id="394" r:id="rId29"/>
    <p:sldId id="393" r:id="rId30"/>
    <p:sldId id="396" r:id="rId31"/>
    <p:sldId id="397" r:id="rId32"/>
    <p:sldId id="385" r:id="rId33"/>
    <p:sldId id="398" r:id="rId34"/>
    <p:sldId id="399" r:id="rId35"/>
    <p:sldId id="400" r:id="rId36"/>
    <p:sldId id="401" r:id="rId37"/>
    <p:sldId id="390" r:id="rId38"/>
    <p:sldId id="273" r:id="rId39"/>
    <p:sldId id="272" r:id="rId40"/>
    <p:sldId id="265" r:id="rId41"/>
    <p:sldId id="269" r:id="rId42"/>
    <p:sldId id="271" r:id="rId43"/>
    <p:sldId id="293" r:id="rId44"/>
    <p:sldId id="334" r:id="rId45"/>
    <p:sldId id="335" r:id="rId46"/>
    <p:sldId id="306" r:id="rId47"/>
    <p:sldId id="307" r:id="rId48"/>
    <p:sldId id="308" r:id="rId49"/>
    <p:sldId id="309" r:id="rId50"/>
    <p:sldId id="310" r:id="rId51"/>
    <p:sldId id="311" r:id="rId52"/>
    <p:sldId id="336" r:id="rId53"/>
    <p:sldId id="312" r:id="rId54"/>
    <p:sldId id="313" r:id="rId55"/>
    <p:sldId id="314" r:id="rId56"/>
    <p:sldId id="315" r:id="rId57"/>
    <p:sldId id="316" r:id="rId58"/>
    <p:sldId id="337" r:id="rId59"/>
    <p:sldId id="317" r:id="rId60"/>
    <p:sldId id="318" r:id="rId61"/>
    <p:sldId id="319" r:id="rId62"/>
    <p:sldId id="320" r:id="rId63"/>
    <p:sldId id="338" r:id="rId64"/>
    <p:sldId id="321" r:id="rId65"/>
    <p:sldId id="326" r:id="rId66"/>
    <p:sldId id="328" r:id="rId67"/>
    <p:sldId id="329" r:id="rId68"/>
    <p:sldId id="330" r:id="rId69"/>
    <p:sldId id="339" r:id="rId70"/>
    <p:sldId id="331" r:id="rId71"/>
    <p:sldId id="347" r:id="rId72"/>
    <p:sldId id="340" r:id="rId73"/>
    <p:sldId id="392" r:id="rId74"/>
    <p:sldId id="342" r:id="rId75"/>
    <p:sldId id="345" r:id="rId76"/>
  </p:sldIdLst>
  <p:sldSz cx="9144000" cy="6858000" type="screen4x3"/>
  <p:notesSz cx="6858000" cy="9144000"/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136"/>
    <a:srgbClr val="212236"/>
    <a:srgbClr val="E46C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4" autoAdjust="0"/>
    <p:restoredTop sz="86047" autoAdjust="0"/>
  </p:normalViewPr>
  <p:slideViewPr>
    <p:cSldViewPr snapToGrid="0" snapToObjects="1">
      <p:cViewPr varScale="1">
        <p:scale>
          <a:sx n="99" d="100"/>
          <a:sy n="99" d="100"/>
        </p:scale>
        <p:origin x="3486" y="84"/>
      </p:cViewPr>
      <p:guideLst>
        <p:guide orient="horz" pos="1620"/>
        <p:guide pos="2160"/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10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noFill/>
              <a:round/>
            </a:ln>
            <a:effectLst>
              <a:outerShdw blurRad="50800" dist="50800" dir="5400000" algn="ctr" rotWithShape="0">
                <a:schemeClr val="bg1"/>
              </a:outerShdw>
            </a:effectLst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0.5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1.5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53A-476F-8D3A-5C831D440B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5212920"/>
        <c:axId val="625215872"/>
      </c:scatterChart>
      <c:valAx>
        <c:axId val="6252129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5215872"/>
        <c:crosses val="autoZero"/>
        <c:crossBetween val="midCat"/>
      </c:valAx>
      <c:valAx>
        <c:axId val="625215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52129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E160B1-E4B9-46F8-80CD-35B1BA1FAB67}" type="doc">
      <dgm:prSet loTypeId="urn:microsoft.com/office/officeart/2005/8/layout/gear1" loCatId="cycle" qsTypeId="urn:microsoft.com/office/officeart/2005/8/quickstyle/simple1" qsCatId="simple" csTypeId="urn:microsoft.com/office/officeart/2005/8/colors/colorful1" csCatId="colorful" phldr="1"/>
      <dgm:spPr/>
    </dgm:pt>
    <dgm:pt modelId="{65B0B4FC-730A-498D-A0A7-198257489ACD}">
      <dgm:prSet phldrT="[Text]"/>
      <dgm:spPr/>
      <dgm:t>
        <a:bodyPr/>
        <a:lstStyle/>
        <a:p>
          <a:r>
            <a:rPr lang="en-AU" dirty="0" smtClean="0"/>
            <a:t>Knowledge Representation</a:t>
          </a:r>
          <a:endParaRPr lang="en-AU" dirty="0"/>
        </a:p>
      </dgm:t>
    </dgm:pt>
    <dgm:pt modelId="{B8695D26-48D9-4AA8-B792-0FA009170813}" type="parTrans" cxnId="{F09B04A4-A8C7-4C72-966F-B822BF27E9C4}">
      <dgm:prSet/>
      <dgm:spPr/>
      <dgm:t>
        <a:bodyPr/>
        <a:lstStyle/>
        <a:p>
          <a:endParaRPr lang="en-AU"/>
        </a:p>
      </dgm:t>
    </dgm:pt>
    <dgm:pt modelId="{9A881F18-257E-4BF3-AA02-CA9BF3D47C46}" type="sibTrans" cxnId="{F09B04A4-A8C7-4C72-966F-B822BF27E9C4}">
      <dgm:prSet/>
      <dgm:spPr/>
      <dgm:t>
        <a:bodyPr/>
        <a:lstStyle/>
        <a:p>
          <a:endParaRPr lang="en-AU"/>
        </a:p>
      </dgm:t>
    </dgm:pt>
    <dgm:pt modelId="{DE5562C0-273D-4A1F-ACED-C0B00E549F36}">
      <dgm:prSet phldrT="[Text]"/>
      <dgm:spPr/>
      <dgm:t>
        <a:bodyPr/>
        <a:lstStyle/>
        <a:p>
          <a:r>
            <a:rPr lang="en-AU" dirty="0" smtClean="0"/>
            <a:t>Machine Learning</a:t>
          </a:r>
          <a:endParaRPr lang="en-AU" dirty="0"/>
        </a:p>
      </dgm:t>
    </dgm:pt>
    <dgm:pt modelId="{6075DE86-739A-40E5-99F6-75D62753F712}" type="parTrans" cxnId="{AAFA9F94-286D-4EDC-84CF-489238DFA8D1}">
      <dgm:prSet/>
      <dgm:spPr/>
      <dgm:t>
        <a:bodyPr/>
        <a:lstStyle/>
        <a:p>
          <a:endParaRPr lang="en-AU"/>
        </a:p>
      </dgm:t>
    </dgm:pt>
    <dgm:pt modelId="{AC9163F7-F3A0-414C-B4F1-08EDECFD882E}" type="sibTrans" cxnId="{AAFA9F94-286D-4EDC-84CF-489238DFA8D1}">
      <dgm:prSet/>
      <dgm:spPr/>
      <dgm:t>
        <a:bodyPr/>
        <a:lstStyle/>
        <a:p>
          <a:endParaRPr lang="en-AU"/>
        </a:p>
      </dgm:t>
    </dgm:pt>
    <dgm:pt modelId="{815021E2-3E61-4034-8306-BF2996571586}">
      <dgm:prSet phldrT="[Text]"/>
      <dgm:spPr/>
      <dgm:t>
        <a:bodyPr/>
        <a:lstStyle/>
        <a:p>
          <a:r>
            <a:rPr lang="en-AU" dirty="0" smtClean="0"/>
            <a:t>Computational Linguistic</a:t>
          </a:r>
          <a:endParaRPr lang="en-AU" dirty="0"/>
        </a:p>
      </dgm:t>
    </dgm:pt>
    <dgm:pt modelId="{B41F7CA0-01EB-4BD6-AA82-58788059B825}" type="parTrans" cxnId="{3526A0D6-46C3-4B66-A47C-6294B9834B03}">
      <dgm:prSet/>
      <dgm:spPr/>
      <dgm:t>
        <a:bodyPr/>
        <a:lstStyle/>
        <a:p>
          <a:endParaRPr lang="en-AU"/>
        </a:p>
      </dgm:t>
    </dgm:pt>
    <dgm:pt modelId="{84F8989F-9866-4D89-80DD-C19F03B68FB4}" type="sibTrans" cxnId="{3526A0D6-46C3-4B66-A47C-6294B9834B03}">
      <dgm:prSet/>
      <dgm:spPr/>
      <dgm:t>
        <a:bodyPr/>
        <a:lstStyle/>
        <a:p>
          <a:endParaRPr lang="en-AU"/>
        </a:p>
      </dgm:t>
    </dgm:pt>
    <dgm:pt modelId="{16D4F48F-05E2-4722-B031-82FF2AC7CBE0}" type="pres">
      <dgm:prSet presAssocID="{76E160B1-E4B9-46F8-80CD-35B1BA1FAB67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AADEACB4-3D1E-40AA-A8E5-5741D8D2AD7B}" type="pres">
      <dgm:prSet presAssocID="{65B0B4FC-730A-498D-A0A7-198257489ACD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1685BA4B-1A55-403A-8F37-68A4B35E333A}" type="pres">
      <dgm:prSet presAssocID="{65B0B4FC-730A-498D-A0A7-198257489ACD}" presName="gear1srcNode" presStyleLbl="node1" presStyleIdx="0" presStyleCnt="3"/>
      <dgm:spPr/>
      <dgm:t>
        <a:bodyPr/>
        <a:lstStyle/>
        <a:p>
          <a:endParaRPr lang="en-AU"/>
        </a:p>
      </dgm:t>
    </dgm:pt>
    <dgm:pt modelId="{49612219-54EA-4B32-9261-F9EF1C95F7F3}" type="pres">
      <dgm:prSet presAssocID="{65B0B4FC-730A-498D-A0A7-198257489ACD}" presName="gear1dstNode" presStyleLbl="node1" presStyleIdx="0" presStyleCnt="3"/>
      <dgm:spPr/>
      <dgm:t>
        <a:bodyPr/>
        <a:lstStyle/>
        <a:p>
          <a:endParaRPr lang="en-AU"/>
        </a:p>
      </dgm:t>
    </dgm:pt>
    <dgm:pt modelId="{A9EBE5A5-C389-45D7-B2F7-DA86DD4E5488}" type="pres">
      <dgm:prSet presAssocID="{DE5562C0-273D-4A1F-ACED-C0B00E549F36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5E762078-2D92-495D-B36B-70E29B73E0AB}" type="pres">
      <dgm:prSet presAssocID="{DE5562C0-273D-4A1F-ACED-C0B00E549F36}" presName="gear2srcNode" presStyleLbl="node1" presStyleIdx="1" presStyleCnt="3"/>
      <dgm:spPr/>
      <dgm:t>
        <a:bodyPr/>
        <a:lstStyle/>
        <a:p>
          <a:endParaRPr lang="en-AU"/>
        </a:p>
      </dgm:t>
    </dgm:pt>
    <dgm:pt modelId="{BBAC9ED9-E5E6-4F29-868A-795200BE26DE}" type="pres">
      <dgm:prSet presAssocID="{DE5562C0-273D-4A1F-ACED-C0B00E549F36}" presName="gear2dstNode" presStyleLbl="node1" presStyleIdx="1" presStyleCnt="3"/>
      <dgm:spPr/>
      <dgm:t>
        <a:bodyPr/>
        <a:lstStyle/>
        <a:p>
          <a:endParaRPr lang="en-AU"/>
        </a:p>
      </dgm:t>
    </dgm:pt>
    <dgm:pt modelId="{87F6E066-22A2-4845-B832-3F620F2CCA64}" type="pres">
      <dgm:prSet presAssocID="{815021E2-3E61-4034-8306-BF2996571586}" presName="gear3" presStyleLbl="node1" presStyleIdx="2" presStyleCnt="3"/>
      <dgm:spPr/>
      <dgm:t>
        <a:bodyPr/>
        <a:lstStyle/>
        <a:p>
          <a:endParaRPr lang="en-AU"/>
        </a:p>
      </dgm:t>
    </dgm:pt>
    <dgm:pt modelId="{CC05ADE6-F4B9-4933-8DDD-53DE176B5BE6}" type="pres">
      <dgm:prSet presAssocID="{815021E2-3E61-4034-8306-BF2996571586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31754E99-0E99-4F1E-B91E-0EE273AC8241}" type="pres">
      <dgm:prSet presAssocID="{815021E2-3E61-4034-8306-BF2996571586}" presName="gear3srcNode" presStyleLbl="node1" presStyleIdx="2" presStyleCnt="3"/>
      <dgm:spPr/>
      <dgm:t>
        <a:bodyPr/>
        <a:lstStyle/>
        <a:p>
          <a:endParaRPr lang="en-AU"/>
        </a:p>
      </dgm:t>
    </dgm:pt>
    <dgm:pt modelId="{7BDF7E0C-23DA-43ED-932E-0F7AACA8CF40}" type="pres">
      <dgm:prSet presAssocID="{815021E2-3E61-4034-8306-BF2996571586}" presName="gear3dstNode" presStyleLbl="node1" presStyleIdx="2" presStyleCnt="3"/>
      <dgm:spPr/>
      <dgm:t>
        <a:bodyPr/>
        <a:lstStyle/>
        <a:p>
          <a:endParaRPr lang="en-AU"/>
        </a:p>
      </dgm:t>
    </dgm:pt>
    <dgm:pt modelId="{E1EA8425-0704-4C09-884F-C8DAE9451A7D}" type="pres">
      <dgm:prSet presAssocID="{9A881F18-257E-4BF3-AA02-CA9BF3D47C46}" presName="connector1" presStyleLbl="sibTrans2D1" presStyleIdx="0" presStyleCnt="3"/>
      <dgm:spPr/>
      <dgm:t>
        <a:bodyPr/>
        <a:lstStyle/>
        <a:p>
          <a:endParaRPr lang="en-AU"/>
        </a:p>
      </dgm:t>
    </dgm:pt>
    <dgm:pt modelId="{465371BC-C51D-40F1-808B-E1079A4D7A32}" type="pres">
      <dgm:prSet presAssocID="{AC9163F7-F3A0-414C-B4F1-08EDECFD882E}" presName="connector2" presStyleLbl="sibTrans2D1" presStyleIdx="1" presStyleCnt="3"/>
      <dgm:spPr/>
      <dgm:t>
        <a:bodyPr/>
        <a:lstStyle/>
        <a:p>
          <a:endParaRPr lang="en-AU"/>
        </a:p>
      </dgm:t>
    </dgm:pt>
    <dgm:pt modelId="{A861EBF1-ACB0-4483-8871-E2ED5342F1EE}" type="pres">
      <dgm:prSet presAssocID="{84F8989F-9866-4D89-80DD-C19F03B68FB4}" presName="connector3" presStyleLbl="sibTrans2D1" presStyleIdx="2" presStyleCnt="3"/>
      <dgm:spPr/>
      <dgm:t>
        <a:bodyPr/>
        <a:lstStyle/>
        <a:p>
          <a:endParaRPr lang="en-AU"/>
        </a:p>
      </dgm:t>
    </dgm:pt>
  </dgm:ptLst>
  <dgm:cxnLst>
    <dgm:cxn modelId="{D2D141DB-8FDE-4A3E-B35B-770BFB3F07F6}" type="presOf" srcId="{AC9163F7-F3A0-414C-B4F1-08EDECFD882E}" destId="{465371BC-C51D-40F1-808B-E1079A4D7A32}" srcOrd="0" destOrd="0" presId="urn:microsoft.com/office/officeart/2005/8/layout/gear1"/>
    <dgm:cxn modelId="{F09B04A4-A8C7-4C72-966F-B822BF27E9C4}" srcId="{76E160B1-E4B9-46F8-80CD-35B1BA1FAB67}" destId="{65B0B4FC-730A-498D-A0A7-198257489ACD}" srcOrd="0" destOrd="0" parTransId="{B8695D26-48D9-4AA8-B792-0FA009170813}" sibTransId="{9A881F18-257E-4BF3-AA02-CA9BF3D47C46}"/>
    <dgm:cxn modelId="{C07E01F8-9BCC-48F9-BCAB-171F1B52B3F1}" type="presOf" srcId="{65B0B4FC-730A-498D-A0A7-198257489ACD}" destId="{49612219-54EA-4B32-9261-F9EF1C95F7F3}" srcOrd="2" destOrd="0" presId="urn:microsoft.com/office/officeart/2005/8/layout/gear1"/>
    <dgm:cxn modelId="{A86C2263-C2BF-4BAE-898C-18ED7DCDBA40}" type="presOf" srcId="{DE5562C0-273D-4A1F-ACED-C0B00E549F36}" destId="{5E762078-2D92-495D-B36B-70E29B73E0AB}" srcOrd="1" destOrd="0" presId="urn:microsoft.com/office/officeart/2005/8/layout/gear1"/>
    <dgm:cxn modelId="{7EC974D4-2210-4D24-BF4F-2F924F78B32B}" type="presOf" srcId="{815021E2-3E61-4034-8306-BF2996571586}" destId="{CC05ADE6-F4B9-4933-8DDD-53DE176B5BE6}" srcOrd="1" destOrd="0" presId="urn:microsoft.com/office/officeart/2005/8/layout/gear1"/>
    <dgm:cxn modelId="{95829B52-0EB3-4D90-B85F-24D28F3BF76A}" type="presOf" srcId="{65B0B4FC-730A-498D-A0A7-198257489ACD}" destId="{AADEACB4-3D1E-40AA-A8E5-5741D8D2AD7B}" srcOrd="0" destOrd="0" presId="urn:microsoft.com/office/officeart/2005/8/layout/gear1"/>
    <dgm:cxn modelId="{E1CD2C4F-7A70-4FC3-8044-5FCA166EEF69}" type="presOf" srcId="{815021E2-3E61-4034-8306-BF2996571586}" destId="{7BDF7E0C-23DA-43ED-932E-0F7AACA8CF40}" srcOrd="3" destOrd="0" presId="urn:microsoft.com/office/officeart/2005/8/layout/gear1"/>
    <dgm:cxn modelId="{33147E2C-7099-4F6F-96D5-69F6EFDCADCF}" type="presOf" srcId="{815021E2-3E61-4034-8306-BF2996571586}" destId="{31754E99-0E99-4F1E-B91E-0EE273AC8241}" srcOrd="2" destOrd="0" presId="urn:microsoft.com/office/officeart/2005/8/layout/gear1"/>
    <dgm:cxn modelId="{9DE8B88F-70DB-4F71-B8DE-7A363E692E45}" type="presOf" srcId="{65B0B4FC-730A-498D-A0A7-198257489ACD}" destId="{1685BA4B-1A55-403A-8F37-68A4B35E333A}" srcOrd="1" destOrd="0" presId="urn:microsoft.com/office/officeart/2005/8/layout/gear1"/>
    <dgm:cxn modelId="{CC6AB8C8-3CCF-448A-9328-B5D548868A37}" type="presOf" srcId="{DE5562C0-273D-4A1F-ACED-C0B00E549F36}" destId="{A9EBE5A5-C389-45D7-B2F7-DA86DD4E5488}" srcOrd="0" destOrd="0" presId="urn:microsoft.com/office/officeart/2005/8/layout/gear1"/>
    <dgm:cxn modelId="{AAFA9F94-286D-4EDC-84CF-489238DFA8D1}" srcId="{76E160B1-E4B9-46F8-80CD-35B1BA1FAB67}" destId="{DE5562C0-273D-4A1F-ACED-C0B00E549F36}" srcOrd="1" destOrd="0" parTransId="{6075DE86-739A-40E5-99F6-75D62753F712}" sibTransId="{AC9163F7-F3A0-414C-B4F1-08EDECFD882E}"/>
    <dgm:cxn modelId="{83C19D76-1F7C-4ADF-85E7-DE104709E0FB}" type="presOf" srcId="{76E160B1-E4B9-46F8-80CD-35B1BA1FAB67}" destId="{16D4F48F-05E2-4722-B031-82FF2AC7CBE0}" srcOrd="0" destOrd="0" presId="urn:microsoft.com/office/officeart/2005/8/layout/gear1"/>
    <dgm:cxn modelId="{502BDB8D-C262-4FB7-9329-A02F147D73AC}" type="presOf" srcId="{DE5562C0-273D-4A1F-ACED-C0B00E549F36}" destId="{BBAC9ED9-E5E6-4F29-868A-795200BE26DE}" srcOrd="2" destOrd="0" presId="urn:microsoft.com/office/officeart/2005/8/layout/gear1"/>
    <dgm:cxn modelId="{43943DF5-6EDB-44D3-A393-895BB772B065}" type="presOf" srcId="{815021E2-3E61-4034-8306-BF2996571586}" destId="{87F6E066-22A2-4845-B832-3F620F2CCA64}" srcOrd="0" destOrd="0" presId="urn:microsoft.com/office/officeart/2005/8/layout/gear1"/>
    <dgm:cxn modelId="{3526A0D6-46C3-4B66-A47C-6294B9834B03}" srcId="{76E160B1-E4B9-46F8-80CD-35B1BA1FAB67}" destId="{815021E2-3E61-4034-8306-BF2996571586}" srcOrd="2" destOrd="0" parTransId="{B41F7CA0-01EB-4BD6-AA82-58788059B825}" sibTransId="{84F8989F-9866-4D89-80DD-C19F03B68FB4}"/>
    <dgm:cxn modelId="{219516CD-722F-47FE-A592-7238079E277C}" type="presOf" srcId="{84F8989F-9866-4D89-80DD-C19F03B68FB4}" destId="{A861EBF1-ACB0-4483-8871-E2ED5342F1EE}" srcOrd="0" destOrd="0" presId="urn:microsoft.com/office/officeart/2005/8/layout/gear1"/>
    <dgm:cxn modelId="{CF266967-F62D-4A86-B273-2C808FDFD440}" type="presOf" srcId="{9A881F18-257E-4BF3-AA02-CA9BF3D47C46}" destId="{E1EA8425-0704-4C09-884F-C8DAE9451A7D}" srcOrd="0" destOrd="0" presId="urn:microsoft.com/office/officeart/2005/8/layout/gear1"/>
    <dgm:cxn modelId="{B6BEEB2A-487C-4A94-9DF3-942CD186D72A}" type="presParOf" srcId="{16D4F48F-05E2-4722-B031-82FF2AC7CBE0}" destId="{AADEACB4-3D1E-40AA-A8E5-5741D8D2AD7B}" srcOrd="0" destOrd="0" presId="urn:microsoft.com/office/officeart/2005/8/layout/gear1"/>
    <dgm:cxn modelId="{6C7F73AA-0171-46F9-88DF-6713798114EF}" type="presParOf" srcId="{16D4F48F-05E2-4722-B031-82FF2AC7CBE0}" destId="{1685BA4B-1A55-403A-8F37-68A4B35E333A}" srcOrd="1" destOrd="0" presId="urn:microsoft.com/office/officeart/2005/8/layout/gear1"/>
    <dgm:cxn modelId="{630E5F06-E639-4247-9819-3A8F212C77E7}" type="presParOf" srcId="{16D4F48F-05E2-4722-B031-82FF2AC7CBE0}" destId="{49612219-54EA-4B32-9261-F9EF1C95F7F3}" srcOrd="2" destOrd="0" presId="urn:microsoft.com/office/officeart/2005/8/layout/gear1"/>
    <dgm:cxn modelId="{8BB33D1D-8786-4391-A5B3-EFF5C91F9B1B}" type="presParOf" srcId="{16D4F48F-05E2-4722-B031-82FF2AC7CBE0}" destId="{A9EBE5A5-C389-45D7-B2F7-DA86DD4E5488}" srcOrd="3" destOrd="0" presId="urn:microsoft.com/office/officeart/2005/8/layout/gear1"/>
    <dgm:cxn modelId="{480BD5A3-F550-4A04-9F07-7EB2696A8E2B}" type="presParOf" srcId="{16D4F48F-05E2-4722-B031-82FF2AC7CBE0}" destId="{5E762078-2D92-495D-B36B-70E29B73E0AB}" srcOrd="4" destOrd="0" presId="urn:microsoft.com/office/officeart/2005/8/layout/gear1"/>
    <dgm:cxn modelId="{66DCCE28-2D93-4D53-8D2D-3EE8C534DA51}" type="presParOf" srcId="{16D4F48F-05E2-4722-B031-82FF2AC7CBE0}" destId="{BBAC9ED9-E5E6-4F29-868A-795200BE26DE}" srcOrd="5" destOrd="0" presId="urn:microsoft.com/office/officeart/2005/8/layout/gear1"/>
    <dgm:cxn modelId="{0C7D41A0-8744-492A-BDD9-2DC648AB08F9}" type="presParOf" srcId="{16D4F48F-05E2-4722-B031-82FF2AC7CBE0}" destId="{87F6E066-22A2-4845-B832-3F620F2CCA64}" srcOrd="6" destOrd="0" presId="urn:microsoft.com/office/officeart/2005/8/layout/gear1"/>
    <dgm:cxn modelId="{0A3F6EC9-6A08-47FE-A9C7-5167E1F8B7B2}" type="presParOf" srcId="{16D4F48F-05E2-4722-B031-82FF2AC7CBE0}" destId="{CC05ADE6-F4B9-4933-8DDD-53DE176B5BE6}" srcOrd="7" destOrd="0" presId="urn:microsoft.com/office/officeart/2005/8/layout/gear1"/>
    <dgm:cxn modelId="{9F28CEBB-1027-41F0-A998-E3416FE66117}" type="presParOf" srcId="{16D4F48F-05E2-4722-B031-82FF2AC7CBE0}" destId="{31754E99-0E99-4F1E-B91E-0EE273AC8241}" srcOrd="8" destOrd="0" presId="urn:microsoft.com/office/officeart/2005/8/layout/gear1"/>
    <dgm:cxn modelId="{9F3E140A-07E1-475B-88DC-ECADF4094CF0}" type="presParOf" srcId="{16D4F48F-05E2-4722-B031-82FF2AC7CBE0}" destId="{7BDF7E0C-23DA-43ED-932E-0F7AACA8CF40}" srcOrd="9" destOrd="0" presId="urn:microsoft.com/office/officeart/2005/8/layout/gear1"/>
    <dgm:cxn modelId="{D2665FBC-1136-4C4A-A1DF-227E458B9B76}" type="presParOf" srcId="{16D4F48F-05E2-4722-B031-82FF2AC7CBE0}" destId="{E1EA8425-0704-4C09-884F-C8DAE9451A7D}" srcOrd="10" destOrd="0" presId="urn:microsoft.com/office/officeart/2005/8/layout/gear1"/>
    <dgm:cxn modelId="{F8378A31-86B8-4643-BF62-75B0D98978E1}" type="presParOf" srcId="{16D4F48F-05E2-4722-B031-82FF2AC7CBE0}" destId="{465371BC-C51D-40F1-808B-E1079A4D7A32}" srcOrd="11" destOrd="0" presId="urn:microsoft.com/office/officeart/2005/8/layout/gear1"/>
    <dgm:cxn modelId="{35529BCE-AA23-4CEE-8382-44C84453FA91}" type="presParOf" srcId="{16D4F48F-05E2-4722-B031-82FF2AC7CBE0}" destId="{A861EBF1-ACB0-4483-8871-E2ED5342F1E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E160B1-E4B9-46F8-80CD-35B1BA1FAB67}" type="doc">
      <dgm:prSet loTypeId="urn:microsoft.com/office/officeart/2005/8/layout/gear1" loCatId="cycle" qsTypeId="urn:microsoft.com/office/officeart/2005/8/quickstyle/simple1" qsCatId="simple" csTypeId="urn:microsoft.com/office/officeart/2005/8/colors/colorful1" csCatId="colorful" phldr="1"/>
      <dgm:spPr/>
    </dgm:pt>
    <dgm:pt modelId="{65B0B4FC-730A-498D-A0A7-198257489ACD}">
      <dgm:prSet phldrT="[Text]"/>
      <dgm:spPr/>
      <dgm:t>
        <a:bodyPr/>
        <a:lstStyle/>
        <a:p>
          <a:r>
            <a:rPr lang="en-AU" dirty="0" smtClean="0"/>
            <a:t>Knowledge Representation</a:t>
          </a:r>
          <a:endParaRPr lang="en-AU" dirty="0"/>
        </a:p>
      </dgm:t>
    </dgm:pt>
    <dgm:pt modelId="{B8695D26-48D9-4AA8-B792-0FA009170813}" type="parTrans" cxnId="{F09B04A4-A8C7-4C72-966F-B822BF27E9C4}">
      <dgm:prSet/>
      <dgm:spPr/>
      <dgm:t>
        <a:bodyPr/>
        <a:lstStyle/>
        <a:p>
          <a:endParaRPr lang="en-AU"/>
        </a:p>
      </dgm:t>
    </dgm:pt>
    <dgm:pt modelId="{9A881F18-257E-4BF3-AA02-CA9BF3D47C46}" type="sibTrans" cxnId="{F09B04A4-A8C7-4C72-966F-B822BF27E9C4}">
      <dgm:prSet/>
      <dgm:spPr/>
      <dgm:t>
        <a:bodyPr/>
        <a:lstStyle/>
        <a:p>
          <a:endParaRPr lang="en-AU"/>
        </a:p>
      </dgm:t>
    </dgm:pt>
    <dgm:pt modelId="{DE5562C0-273D-4A1F-ACED-C0B00E549F36}">
      <dgm:prSet phldrT="[Text]"/>
      <dgm:spPr/>
      <dgm:t>
        <a:bodyPr/>
        <a:lstStyle/>
        <a:p>
          <a:r>
            <a:rPr lang="en-AU" dirty="0" smtClean="0"/>
            <a:t>Machine Learning</a:t>
          </a:r>
          <a:endParaRPr lang="en-AU" dirty="0"/>
        </a:p>
      </dgm:t>
    </dgm:pt>
    <dgm:pt modelId="{6075DE86-739A-40E5-99F6-75D62753F712}" type="parTrans" cxnId="{AAFA9F94-286D-4EDC-84CF-489238DFA8D1}">
      <dgm:prSet/>
      <dgm:spPr/>
      <dgm:t>
        <a:bodyPr/>
        <a:lstStyle/>
        <a:p>
          <a:endParaRPr lang="en-AU"/>
        </a:p>
      </dgm:t>
    </dgm:pt>
    <dgm:pt modelId="{AC9163F7-F3A0-414C-B4F1-08EDECFD882E}" type="sibTrans" cxnId="{AAFA9F94-286D-4EDC-84CF-489238DFA8D1}">
      <dgm:prSet/>
      <dgm:spPr/>
      <dgm:t>
        <a:bodyPr/>
        <a:lstStyle/>
        <a:p>
          <a:endParaRPr lang="en-AU"/>
        </a:p>
      </dgm:t>
    </dgm:pt>
    <dgm:pt modelId="{815021E2-3E61-4034-8306-BF2996571586}">
      <dgm:prSet phldrT="[Text]"/>
      <dgm:spPr/>
      <dgm:t>
        <a:bodyPr/>
        <a:lstStyle/>
        <a:p>
          <a:r>
            <a:rPr lang="en-AU" dirty="0" smtClean="0"/>
            <a:t>Computational Linguistic</a:t>
          </a:r>
          <a:endParaRPr lang="en-AU" dirty="0"/>
        </a:p>
      </dgm:t>
    </dgm:pt>
    <dgm:pt modelId="{B41F7CA0-01EB-4BD6-AA82-58788059B825}" type="parTrans" cxnId="{3526A0D6-46C3-4B66-A47C-6294B9834B03}">
      <dgm:prSet/>
      <dgm:spPr/>
      <dgm:t>
        <a:bodyPr/>
        <a:lstStyle/>
        <a:p>
          <a:endParaRPr lang="en-AU"/>
        </a:p>
      </dgm:t>
    </dgm:pt>
    <dgm:pt modelId="{84F8989F-9866-4D89-80DD-C19F03B68FB4}" type="sibTrans" cxnId="{3526A0D6-46C3-4B66-A47C-6294B9834B03}">
      <dgm:prSet/>
      <dgm:spPr/>
      <dgm:t>
        <a:bodyPr/>
        <a:lstStyle/>
        <a:p>
          <a:endParaRPr lang="en-AU"/>
        </a:p>
      </dgm:t>
    </dgm:pt>
    <dgm:pt modelId="{16D4F48F-05E2-4722-B031-82FF2AC7CBE0}" type="pres">
      <dgm:prSet presAssocID="{76E160B1-E4B9-46F8-80CD-35B1BA1FAB67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AADEACB4-3D1E-40AA-A8E5-5741D8D2AD7B}" type="pres">
      <dgm:prSet presAssocID="{65B0B4FC-730A-498D-A0A7-198257489ACD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1685BA4B-1A55-403A-8F37-68A4B35E333A}" type="pres">
      <dgm:prSet presAssocID="{65B0B4FC-730A-498D-A0A7-198257489ACD}" presName="gear1srcNode" presStyleLbl="node1" presStyleIdx="0" presStyleCnt="3"/>
      <dgm:spPr/>
      <dgm:t>
        <a:bodyPr/>
        <a:lstStyle/>
        <a:p>
          <a:endParaRPr lang="en-AU"/>
        </a:p>
      </dgm:t>
    </dgm:pt>
    <dgm:pt modelId="{49612219-54EA-4B32-9261-F9EF1C95F7F3}" type="pres">
      <dgm:prSet presAssocID="{65B0B4FC-730A-498D-A0A7-198257489ACD}" presName="gear1dstNode" presStyleLbl="node1" presStyleIdx="0" presStyleCnt="3"/>
      <dgm:spPr/>
      <dgm:t>
        <a:bodyPr/>
        <a:lstStyle/>
        <a:p>
          <a:endParaRPr lang="en-AU"/>
        </a:p>
      </dgm:t>
    </dgm:pt>
    <dgm:pt modelId="{A9EBE5A5-C389-45D7-B2F7-DA86DD4E5488}" type="pres">
      <dgm:prSet presAssocID="{DE5562C0-273D-4A1F-ACED-C0B00E549F36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5E762078-2D92-495D-B36B-70E29B73E0AB}" type="pres">
      <dgm:prSet presAssocID="{DE5562C0-273D-4A1F-ACED-C0B00E549F36}" presName="gear2srcNode" presStyleLbl="node1" presStyleIdx="1" presStyleCnt="3"/>
      <dgm:spPr/>
      <dgm:t>
        <a:bodyPr/>
        <a:lstStyle/>
        <a:p>
          <a:endParaRPr lang="en-AU"/>
        </a:p>
      </dgm:t>
    </dgm:pt>
    <dgm:pt modelId="{BBAC9ED9-E5E6-4F29-868A-795200BE26DE}" type="pres">
      <dgm:prSet presAssocID="{DE5562C0-273D-4A1F-ACED-C0B00E549F36}" presName="gear2dstNode" presStyleLbl="node1" presStyleIdx="1" presStyleCnt="3"/>
      <dgm:spPr/>
      <dgm:t>
        <a:bodyPr/>
        <a:lstStyle/>
        <a:p>
          <a:endParaRPr lang="en-AU"/>
        </a:p>
      </dgm:t>
    </dgm:pt>
    <dgm:pt modelId="{87F6E066-22A2-4845-B832-3F620F2CCA64}" type="pres">
      <dgm:prSet presAssocID="{815021E2-3E61-4034-8306-BF2996571586}" presName="gear3" presStyleLbl="node1" presStyleIdx="2" presStyleCnt="3"/>
      <dgm:spPr/>
      <dgm:t>
        <a:bodyPr/>
        <a:lstStyle/>
        <a:p>
          <a:endParaRPr lang="en-AU"/>
        </a:p>
      </dgm:t>
    </dgm:pt>
    <dgm:pt modelId="{CC05ADE6-F4B9-4933-8DDD-53DE176B5BE6}" type="pres">
      <dgm:prSet presAssocID="{815021E2-3E61-4034-8306-BF2996571586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31754E99-0E99-4F1E-B91E-0EE273AC8241}" type="pres">
      <dgm:prSet presAssocID="{815021E2-3E61-4034-8306-BF2996571586}" presName="gear3srcNode" presStyleLbl="node1" presStyleIdx="2" presStyleCnt="3"/>
      <dgm:spPr/>
      <dgm:t>
        <a:bodyPr/>
        <a:lstStyle/>
        <a:p>
          <a:endParaRPr lang="en-AU"/>
        </a:p>
      </dgm:t>
    </dgm:pt>
    <dgm:pt modelId="{7BDF7E0C-23DA-43ED-932E-0F7AACA8CF40}" type="pres">
      <dgm:prSet presAssocID="{815021E2-3E61-4034-8306-BF2996571586}" presName="gear3dstNode" presStyleLbl="node1" presStyleIdx="2" presStyleCnt="3"/>
      <dgm:spPr/>
      <dgm:t>
        <a:bodyPr/>
        <a:lstStyle/>
        <a:p>
          <a:endParaRPr lang="en-AU"/>
        </a:p>
      </dgm:t>
    </dgm:pt>
    <dgm:pt modelId="{E1EA8425-0704-4C09-884F-C8DAE9451A7D}" type="pres">
      <dgm:prSet presAssocID="{9A881F18-257E-4BF3-AA02-CA9BF3D47C46}" presName="connector1" presStyleLbl="sibTrans2D1" presStyleIdx="0" presStyleCnt="3"/>
      <dgm:spPr/>
      <dgm:t>
        <a:bodyPr/>
        <a:lstStyle/>
        <a:p>
          <a:endParaRPr lang="en-AU"/>
        </a:p>
      </dgm:t>
    </dgm:pt>
    <dgm:pt modelId="{465371BC-C51D-40F1-808B-E1079A4D7A32}" type="pres">
      <dgm:prSet presAssocID="{AC9163F7-F3A0-414C-B4F1-08EDECFD882E}" presName="connector2" presStyleLbl="sibTrans2D1" presStyleIdx="1" presStyleCnt="3"/>
      <dgm:spPr/>
      <dgm:t>
        <a:bodyPr/>
        <a:lstStyle/>
        <a:p>
          <a:endParaRPr lang="en-AU"/>
        </a:p>
      </dgm:t>
    </dgm:pt>
    <dgm:pt modelId="{A861EBF1-ACB0-4483-8871-E2ED5342F1EE}" type="pres">
      <dgm:prSet presAssocID="{84F8989F-9866-4D89-80DD-C19F03B68FB4}" presName="connector3" presStyleLbl="sibTrans2D1" presStyleIdx="2" presStyleCnt="3"/>
      <dgm:spPr/>
      <dgm:t>
        <a:bodyPr/>
        <a:lstStyle/>
        <a:p>
          <a:endParaRPr lang="en-AU"/>
        </a:p>
      </dgm:t>
    </dgm:pt>
  </dgm:ptLst>
  <dgm:cxnLst>
    <dgm:cxn modelId="{D2D141DB-8FDE-4A3E-B35B-770BFB3F07F6}" type="presOf" srcId="{AC9163F7-F3A0-414C-B4F1-08EDECFD882E}" destId="{465371BC-C51D-40F1-808B-E1079A4D7A32}" srcOrd="0" destOrd="0" presId="urn:microsoft.com/office/officeart/2005/8/layout/gear1"/>
    <dgm:cxn modelId="{F09B04A4-A8C7-4C72-966F-B822BF27E9C4}" srcId="{76E160B1-E4B9-46F8-80CD-35B1BA1FAB67}" destId="{65B0B4FC-730A-498D-A0A7-198257489ACD}" srcOrd="0" destOrd="0" parTransId="{B8695D26-48D9-4AA8-B792-0FA009170813}" sibTransId="{9A881F18-257E-4BF3-AA02-CA9BF3D47C46}"/>
    <dgm:cxn modelId="{C07E01F8-9BCC-48F9-BCAB-171F1B52B3F1}" type="presOf" srcId="{65B0B4FC-730A-498D-A0A7-198257489ACD}" destId="{49612219-54EA-4B32-9261-F9EF1C95F7F3}" srcOrd="2" destOrd="0" presId="urn:microsoft.com/office/officeart/2005/8/layout/gear1"/>
    <dgm:cxn modelId="{A86C2263-C2BF-4BAE-898C-18ED7DCDBA40}" type="presOf" srcId="{DE5562C0-273D-4A1F-ACED-C0B00E549F36}" destId="{5E762078-2D92-495D-B36B-70E29B73E0AB}" srcOrd="1" destOrd="0" presId="urn:microsoft.com/office/officeart/2005/8/layout/gear1"/>
    <dgm:cxn modelId="{7EC974D4-2210-4D24-BF4F-2F924F78B32B}" type="presOf" srcId="{815021E2-3E61-4034-8306-BF2996571586}" destId="{CC05ADE6-F4B9-4933-8DDD-53DE176B5BE6}" srcOrd="1" destOrd="0" presId="urn:microsoft.com/office/officeart/2005/8/layout/gear1"/>
    <dgm:cxn modelId="{95829B52-0EB3-4D90-B85F-24D28F3BF76A}" type="presOf" srcId="{65B0B4FC-730A-498D-A0A7-198257489ACD}" destId="{AADEACB4-3D1E-40AA-A8E5-5741D8D2AD7B}" srcOrd="0" destOrd="0" presId="urn:microsoft.com/office/officeart/2005/8/layout/gear1"/>
    <dgm:cxn modelId="{E1CD2C4F-7A70-4FC3-8044-5FCA166EEF69}" type="presOf" srcId="{815021E2-3E61-4034-8306-BF2996571586}" destId="{7BDF7E0C-23DA-43ED-932E-0F7AACA8CF40}" srcOrd="3" destOrd="0" presId="urn:microsoft.com/office/officeart/2005/8/layout/gear1"/>
    <dgm:cxn modelId="{33147E2C-7099-4F6F-96D5-69F6EFDCADCF}" type="presOf" srcId="{815021E2-3E61-4034-8306-BF2996571586}" destId="{31754E99-0E99-4F1E-B91E-0EE273AC8241}" srcOrd="2" destOrd="0" presId="urn:microsoft.com/office/officeart/2005/8/layout/gear1"/>
    <dgm:cxn modelId="{9DE8B88F-70DB-4F71-B8DE-7A363E692E45}" type="presOf" srcId="{65B0B4FC-730A-498D-A0A7-198257489ACD}" destId="{1685BA4B-1A55-403A-8F37-68A4B35E333A}" srcOrd="1" destOrd="0" presId="urn:microsoft.com/office/officeart/2005/8/layout/gear1"/>
    <dgm:cxn modelId="{CC6AB8C8-3CCF-448A-9328-B5D548868A37}" type="presOf" srcId="{DE5562C0-273D-4A1F-ACED-C0B00E549F36}" destId="{A9EBE5A5-C389-45D7-B2F7-DA86DD4E5488}" srcOrd="0" destOrd="0" presId="urn:microsoft.com/office/officeart/2005/8/layout/gear1"/>
    <dgm:cxn modelId="{AAFA9F94-286D-4EDC-84CF-489238DFA8D1}" srcId="{76E160B1-E4B9-46F8-80CD-35B1BA1FAB67}" destId="{DE5562C0-273D-4A1F-ACED-C0B00E549F36}" srcOrd="1" destOrd="0" parTransId="{6075DE86-739A-40E5-99F6-75D62753F712}" sibTransId="{AC9163F7-F3A0-414C-B4F1-08EDECFD882E}"/>
    <dgm:cxn modelId="{83C19D76-1F7C-4ADF-85E7-DE104709E0FB}" type="presOf" srcId="{76E160B1-E4B9-46F8-80CD-35B1BA1FAB67}" destId="{16D4F48F-05E2-4722-B031-82FF2AC7CBE0}" srcOrd="0" destOrd="0" presId="urn:microsoft.com/office/officeart/2005/8/layout/gear1"/>
    <dgm:cxn modelId="{502BDB8D-C262-4FB7-9329-A02F147D73AC}" type="presOf" srcId="{DE5562C0-273D-4A1F-ACED-C0B00E549F36}" destId="{BBAC9ED9-E5E6-4F29-868A-795200BE26DE}" srcOrd="2" destOrd="0" presId="urn:microsoft.com/office/officeart/2005/8/layout/gear1"/>
    <dgm:cxn modelId="{43943DF5-6EDB-44D3-A393-895BB772B065}" type="presOf" srcId="{815021E2-3E61-4034-8306-BF2996571586}" destId="{87F6E066-22A2-4845-B832-3F620F2CCA64}" srcOrd="0" destOrd="0" presId="urn:microsoft.com/office/officeart/2005/8/layout/gear1"/>
    <dgm:cxn modelId="{3526A0D6-46C3-4B66-A47C-6294B9834B03}" srcId="{76E160B1-E4B9-46F8-80CD-35B1BA1FAB67}" destId="{815021E2-3E61-4034-8306-BF2996571586}" srcOrd="2" destOrd="0" parTransId="{B41F7CA0-01EB-4BD6-AA82-58788059B825}" sibTransId="{84F8989F-9866-4D89-80DD-C19F03B68FB4}"/>
    <dgm:cxn modelId="{219516CD-722F-47FE-A592-7238079E277C}" type="presOf" srcId="{84F8989F-9866-4D89-80DD-C19F03B68FB4}" destId="{A861EBF1-ACB0-4483-8871-E2ED5342F1EE}" srcOrd="0" destOrd="0" presId="urn:microsoft.com/office/officeart/2005/8/layout/gear1"/>
    <dgm:cxn modelId="{CF266967-F62D-4A86-B273-2C808FDFD440}" type="presOf" srcId="{9A881F18-257E-4BF3-AA02-CA9BF3D47C46}" destId="{E1EA8425-0704-4C09-884F-C8DAE9451A7D}" srcOrd="0" destOrd="0" presId="urn:microsoft.com/office/officeart/2005/8/layout/gear1"/>
    <dgm:cxn modelId="{B6BEEB2A-487C-4A94-9DF3-942CD186D72A}" type="presParOf" srcId="{16D4F48F-05E2-4722-B031-82FF2AC7CBE0}" destId="{AADEACB4-3D1E-40AA-A8E5-5741D8D2AD7B}" srcOrd="0" destOrd="0" presId="urn:microsoft.com/office/officeart/2005/8/layout/gear1"/>
    <dgm:cxn modelId="{6C7F73AA-0171-46F9-88DF-6713798114EF}" type="presParOf" srcId="{16D4F48F-05E2-4722-B031-82FF2AC7CBE0}" destId="{1685BA4B-1A55-403A-8F37-68A4B35E333A}" srcOrd="1" destOrd="0" presId="urn:microsoft.com/office/officeart/2005/8/layout/gear1"/>
    <dgm:cxn modelId="{630E5F06-E639-4247-9819-3A8F212C77E7}" type="presParOf" srcId="{16D4F48F-05E2-4722-B031-82FF2AC7CBE0}" destId="{49612219-54EA-4B32-9261-F9EF1C95F7F3}" srcOrd="2" destOrd="0" presId="urn:microsoft.com/office/officeart/2005/8/layout/gear1"/>
    <dgm:cxn modelId="{8BB33D1D-8786-4391-A5B3-EFF5C91F9B1B}" type="presParOf" srcId="{16D4F48F-05E2-4722-B031-82FF2AC7CBE0}" destId="{A9EBE5A5-C389-45D7-B2F7-DA86DD4E5488}" srcOrd="3" destOrd="0" presId="urn:microsoft.com/office/officeart/2005/8/layout/gear1"/>
    <dgm:cxn modelId="{480BD5A3-F550-4A04-9F07-7EB2696A8E2B}" type="presParOf" srcId="{16D4F48F-05E2-4722-B031-82FF2AC7CBE0}" destId="{5E762078-2D92-495D-B36B-70E29B73E0AB}" srcOrd="4" destOrd="0" presId="urn:microsoft.com/office/officeart/2005/8/layout/gear1"/>
    <dgm:cxn modelId="{66DCCE28-2D93-4D53-8D2D-3EE8C534DA51}" type="presParOf" srcId="{16D4F48F-05E2-4722-B031-82FF2AC7CBE0}" destId="{BBAC9ED9-E5E6-4F29-868A-795200BE26DE}" srcOrd="5" destOrd="0" presId="urn:microsoft.com/office/officeart/2005/8/layout/gear1"/>
    <dgm:cxn modelId="{0C7D41A0-8744-492A-BDD9-2DC648AB08F9}" type="presParOf" srcId="{16D4F48F-05E2-4722-B031-82FF2AC7CBE0}" destId="{87F6E066-22A2-4845-B832-3F620F2CCA64}" srcOrd="6" destOrd="0" presId="urn:microsoft.com/office/officeart/2005/8/layout/gear1"/>
    <dgm:cxn modelId="{0A3F6EC9-6A08-47FE-A9C7-5167E1F8B7B2}" type="presParOf" srcId="{16D4F48F-05E2-4722-B031-82FF2AC7CBE0}" destId="{CC05ADE6-F4B9-4933-8DDD-53DE176B5BE6}" srcOrd="7" destOrd="0" presId="urn:microsoft.com/office/officeart/2005/8/layout/gear1"/>
    <dgm:cxn modelId="{9F28CEBB-1027-41F0-A998-E3416FE66117}" type="presParOf" srcId="{16D4F48F-05E2-4722-B031-82FF2AC7CBE0}" destId="{31754E99-0E99-4F1E-B91E-0EE273AC8241}" srcOrd="8" destOrd="0" presId="urn:microsoft.com/office/officeart/2005/8/layout/gear1"/>
    <dgm:cxn modelId="{9F3E140A-07E1-475B-88DC-ECADF4094CF0}" type="presParOf" srcId="{16D4F48F-05E2-4722-B031-82FF2AC7CBE0}" destId="{7BDF7E0C-23DA-43ED-932E-0F7AACA8CF40}" srcOrd="9" destOrd="0" presId="urn:microsoft.com/office/officeart/2005/8/layout/gear1"/>
    <dgm:cxn modelId="{D2665FBC-1136-4C4A-A1DF-227E458B9B76}" type="presParOf" srcId="{16D4F48F-05E2-4722-B031-82FF2AC7CBE0}" destId="{E1EA8425-0704-4C09-884F-C8DAE9451A7D}" srcOrd="10" destOrd="0" presId="urn:microsoft.com/office/officeart/2005/8/layout/gear1"/>
    <dgm:cxn modelId="{F8378A31-86B8-4643-BF62-75B0D98978E1}" type="presParOf" srcId="{16D4F48F-05E2-4722-B031-82FF2AC7CBE0}" destId="{465371BC-C51D-40F1-808B-E1079A4D7A32}" srcOrd="11" destOrd="0" presId="urn:microsoft.com/office/officeart/2005/8/layout/gear1"/>
    <dgm:cxn modelId="{35529BCE-AA23-4CEE-8382-44C84453FA91}" type="presParOf" srcId="{16D4F48F-05E2-4722-B031-82FF2AC7CBE0}" destId="{A861EBF1-ACB0-4483-8871-E2ED5342F1E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DEACB4-3D1E-40AA-A8E5-5741D8D2AD7B}">
      <dsp:nvSpPr>
        <dsp:cNvPr id="0" name=""/>
        <dsp:cNvSpPr/>
      </dsp:nvSpPr>
      <dsp:spPr>
        <a:xfrm>
          <a:off x="2524107" y="1920645"/>
          <a:ext cx="2347456" cy="2347456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100" kern="1200" dirty="0" smtClean="0"/>
            <a:t>Knowledge Representation</a:t>
          </a:r>
          <a:endParaRPr lang="en-AU" sz="1100" kern="1200" dirty="0"/>
        </a:p>
      </dsp:txBody>
      <dsp:txXfrm>
        <a:off x="2996050" y="2470525"/>
        <a:ext cx="1403570" cy="1206641"/>
      </dsp:txXfrm>
    </dsp:sp>
    <dsp:sp modelId="{A9EBE5A5-C389-45D7-B2F7-DA86DD4E5488}">
      <dsp:nvSpPr>
        <dsp:cNvPr id="0" name=""/>
        <dsp:cNvSpPr/>
      </dsp:nvSpPr>
      <dsp:spPr>
        <a:xfrm>
          <a:off x="1158315" y="1365792"/>
          <a:ext cx="1707240" cy="1707240"/>
        </a:xfrm>
        <a:prstGeom prst="gear6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100" kern="1200" dirty="0" smtClean="0"/>
            <a:t>Machine Learning</a:t>
          </a:r>
          <a:endParaRPr lang="en-AU" sz="1100" kern="1200" dirty="0"/>
        </a:p>
      </dsp:txBody>
      <dsp:txXfrm>
        <a:off x="1588118" y="1798192"/>
        <a:ext cx="847634" cy="842440"/>
      </dsp:txXfrm>
    </dsp:sp>
    <dsp:sp modelId="{87F6E066-22A2-4845-B832-3F620F2CCA64}">
      <dsp:nvSpPr>
        <dsp:cNvPr id="0" name=""/>
        <dsp:cNvSpPr/>
      </dsp:nvSpPr>
      <dsp:spPr>
        <a:xfrm rot="20700000">
          <a:off x="2114544" y="187970"/>
          <a:ext cx="1672747" cy="1672747"/>
        </a:xfrm>
        <a:prstGeom prst="gear6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100" kern="1200" dirty="0" smtClean="0"/>
            <a:t>Computational Linguistic</a:t>
          </a:r>
          <a:endParaRPr lang="en-AU" sz="1100" kern="1200" dirty="0"/>
        </a:p>
      </dsp:txBody>
      <dsp:txXfrm rot="-20700000">
        <a:off x="2481426" y="554853"/>
        <a:ext cx="938982" cy="938982"/>
      </dsp:txXfrm>
    </dsp:sp>
    <dsp:sp modelId="{E1EA8425-0704-4C09-884F-C8DAE9451A7D}">
      <dsp:nvSpPr>
        <dsp:cNvPr id="0" name=""/>
        <dsp:cNvSpPr/>
      </dsp:nvSpPr>
      <dsp:spPr>
        <a:xfrm>
          <a:off x="2344413" y="1565959"/>
          <a:ext cx="3004743" cy="3004743"/>
        </a:xfrm>
        <a:prstGeom prst="circularArrow">
          <a:avLst>
            <a:gd name="adj1" fmla="val 4688"/>
            <a:gd name="adj2" fmla="val 299029"/>
            <a:gd name="adj3" fmla="val 2517962"/>
            <a:gd name="adj4" fmla="val 15857413"/>
            <a:gd name="adj5" fmla="val 546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5371BC-C51D-40F1-808B-E1079A4D7A32}">
      <dsp:nvSpPr>
        <dsp:cNvPr id="0" name=""/>
        <dsp:cNvSpPr/>
      </dsp:nvSpPr>
      <dsp:spPr>
        <a:xfrm>
          <a:off x="855966" y="987728"/>
          <a:ext cx="2183134" cy="218313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61EBF1-ACB0-4483-8871-E2ED5342F1EE}">
      <dsp:nvSpPr>
        <dsp:cNvPr id="0" name=""/>
        <dsp:cNvSpPr/>
      </dsp:nvSpPr>
      <dsp:spPr>
        <a:xfrm>
          <a:off x="1727620" y="-178740"/>
          <a:ext cx="2353858" cy="2353858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DEACB4-3D1E-40AA-A8E5-5741D8D2AD7B}">
      <dsp:nvSpPr>
        <dsp:cNvPr id="0" name=""/>
        <dsp:cNvSpPr/>
      </dsp:nvSpPr>
      <dsp:spPr>
        <a:xfrm>
          <a:off x="1673802" y="1458151"/>
          <a:ext cx="1782184" cy="1782184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800" kern="1200" dirty="0" smtClean="0"/>
            <a:t>Knowledge Representation</a:t>
          </a:r>
          <a:endParaRPr lang="en-AU" sz="800" kern="1200" dirty="0"/>
        </a:p>
      </dsp:txBody>
      <dsp:txXfrm>
        <a:off x="2032100" y="1875619"/>
        <a:ext cx="1065588" cy="916079"/>
      </dsp:txXfrm>
    </dsp:sp>
    <dsp:sp modelId="{A9EBE5A5-C389-45D7-B2F7-DA86DD4E5488}">
      <dsp:nvSpPr>
        <dsp:cNvPr id="0" name=""/>
        <dsp:cNvSpPr/>
      </dsp:nvSpPr>
      <dsp:spPr>
        <a:xfrm>
          <a:off x="636895" y="1036907"/>
          <a:ext cx="1296134" cy="1296134"/>
        </a:xfrm>
        <a:prstGeom prst="gear6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800" kern="1200" dirty="0" smtClean="0"/>
            <a:t>Machine Learning</a:t>
          </a:r>
          <a:endParaRPr lang="en-AU" sz="800" kern="1200" dirty="0"/>
        </a:p>
      </dsp:txBody>
      <dsp:txXfrm>
        <a:off x="963201" y="1365185"/>
        <a:ext cx="643522" cy="639578"/>
      </dsp:txXfrm>
    </dsp:sp>
    <dsp:sp modelId="{87F6E066-22A2-4845-B832-3F620F2CCA64}">
      <dsp:nvSpPr>
        <dsp:cNvPr id="0" name=""/>
        <dsp:cNvSpPr/>
      </dsp:nvSpPr>
      <dsp:spPr>
        <a:xfrm rot="20700000">
          <a:off x="1362862" y="142707"/>
          <a:ext cx="1269947" cy="1269947"/>
        </a:xfrm>
        <a:prstGeom prst="gear6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800" kern="1200" dirty="0" smtClean="0"/>
            <a:t>Computational Linguistic</a:t>
          </a:r>
          <a:endParaRPr lang="en-AU" sz="800" kern="1200" dirty="0"/>
        </a:p>
      </dsp:txBody>
      <dsp:txXfrm rot="-20700000">
        <a:off x="1641399" y="421243"/>
        <a:ext cx="712873" cy="712873"/>
      </dsp:txXfrm>
    </dsp:sp>
    <dsp:sp modelId="{E1EA8425-0704-4C09-884F-C8DAE9451A7D}">
      <dsp:nvSpPr>
        <dsp:cNvPr id="0" name=""/>
        <dsp:cNvSpPr/>
      </dsp:nvSpPr>
      <dsp:spPr>
        <a:xfrm>
          <a:off x="1526577" y="1194967"/>
          <a:ext cx="2281196" cy="2281196"/>
        </a:xfrm>
        <a:prstGeom prst="circularArrow">
          <a:avLst>
            <a:gd name="adj1" fmla="val 4687"/>
            <a:gd name="adj2" fmla="val 299029"/>
            <a:gd name="adj3" fmla="val 2488153"/>
            <a:gd name="adj4" fmla="val 15922996"/>
            <a:gd name="adj5" fmla="val 546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5371BC-C51D-40F1-808B-E1079A4D7A32}">
      <dsp:nvSpPr>
        <dsp:cNvPr id="0" name=""/>
        <dsp:cNvSpPr/>
      </dsp:nvSpPr>
      <dsp:spPr>
        <a:xfrm>
          <a:off x="407352" y="754215"/>
          <a:ext cx="1657431" cy="1657431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61EBF1-ACB0-4483-8871-E2ED5342F1EE}">
      <dsp:nvSpPr>
        <dsp:cNvPr id="0" name=""/>
        <dsp:cNvSpPr/>
      </dsp:nvSpPr>
      <dsp:spPr>
        <a:xfrm>
          <a:off x="1069110" y="-131365"/>
          <a:ext cx="1787045" cy="1787045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image" Target="../media/image46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0.17699</cdr:x>
      <cdr:y>0.21724</cdr:y>
    </cdr:from>
    <cdr:to>
      <cdr:x>0.57068</cdr:x>
      <cdr:y>0.56111</cdr:y>
    </cdr:to>
    <cdr:cxnSp macro="">
      <cdr:nvCxnSpPr>
        <cdr:cNvPr id="3" name="Straight Connector 2"/>
        <cdr:cNvCxnSpPr/>
      </cdr:nvCxnSpPr>
      <cdr:spPr>
        <a:xfrm xmlns:a="http://schemas.openxmlformats.org/drawingml/2006/main" flipV="1">
          <a:off x="1861147" y="945284"/>
          <a:ext cx="4139900" cy="1496292"/>
        </a:xfrm>
        <a:prstGeom xmlns:a="http://schemas.openxmlformats.org/drawingml/2006/main" prst="line">
          <a:avLst/>
        </a:prstGeom>
        <a:ln xmlns:a="http://schemas.openxmlformats.org/drawingml/2006/main">
          <a:headEnd type="none" w="med" len="med"/>
          <a:tailEnd type="arrow" w="med" len="med"/>
        </a:ln>
      </cdr:spPr>
      <cdr:style>
        <a:lnRef xmlns:a="http://schemas.openxmlformats.org/drawingml/2006/main" idx="1">
          <a:schemeClr val="accent2"/>
        </a:lnRef>
        <a:fillRef xmlns:a="http://schemas.openxmlformats.org/drawingml/2006/main" idx="0">
          <a:schemeClr val="accent2"/>
        </a:fillRef>
        <a:effectRef xmlns:a="http://schemas.openxmlformats.org/drawingml/2006/main" idx="0">
          <a:schemeClr val="accent2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0.03735</cdr:x>
      <cdr:y>0.55474</cdr:y>
    </cdr:from>
    <cdr:to>
      <cdr:x>0.17699</cdr:x>
      <cdr:y>0.90596</cdr:y>
    </cdr:to>
    <cdr:cxnSp macro="">
      <cdr:nvCxnSpPr>
        <cdr:cNvPr id="6" name="Straight Arrow Connector 5"/>
        <cdr:cNvCxnSpPr/>
      </cdr:nvCxnSpPr>
      <cdr:spPr>
        <a:xfrm xmlns:a="http://schemas.openxmlformats.org/drawingml/2006/main" flipV="1">
          <a:off x="392758" y="2413866"/>
          <a:ext cx="1468389" cy="1528273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0.04565</cdr:x>
      <cdr:y>0.21682</cdr:y>
    </cdr:from>
    <cdr:to>
      <cdr:x>0.57564</cdr:x>
      <cdr:y>0.90554</cdr:y>
    </cdr:to>
    <cdr:cxnSp macro="">
      <cdr:nvCxnSpPr>
        <cdr:cNvPr id="8" name="Straight Arrow Connector 7"/>
        <cdr:cNvCxnSpPr/>
      </cdr:nvCxnSpPr>
      <cdr:spPr>
        <a:xfrm xmlns:a="http://schemas.openxmlformats.org/drawingml/2006/main" flipV="1">
          <a:off x="480064" y="943465"/>
          <a:ext cx="5573167" cy="2996854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0.04414</cdr:x>
      <cdr:y>0.38599</cdr:y>
    </cdr:from>
    <cdr:to>
      <cdr:x>0.84519</cdr:x>
      <cdr:y>0.89793</cdr:y>
    </cdr:to>
    <cdr:cxnSp macro="">
      <cdr:nvCxnSpPr>
        <cdr:cNvPr id="10" name="Straight Arrow Connector 9"/>
        <cdr:cNvCxnSpPr/>
      </cdr:nvCxnSpPr>
      <cdr:spPr>
        <a:xfrm xmlns:a="http://schemas.openxmlformats.org/drawingml/2006/main" flipV="1">
          <a:off x="464127" y="1679575"/>
          <a:ext cx="8423564" cy="2227608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0.04414</cdr:x>
      <cdr:y>0.75643</cdr:y>
    </cdr:from>
    <cdr:to>
      <cdr:x>0.44537</cdr:x>
      <cdr:y>0.89793</cdr:y>
    </cdr:to>
    <cdr:cxnSp macro="">
      <cdr:nvCxnSpPr>
        <cdr:cNvPr id="12" name="Straight Arrow Connector 11"/>
        <cdr:cNvCxnSpPr/>
      </cdr:nvCxnSpPr>
      <cdr:spPr>
        <a:xfrm xmlns:a="http://schemas.openxmlformats.org/drawingml/2006/main" flipV="1">
          <a:off x="464127" y="3291485"/>
          <a:ext cx="4219206" cy="615698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6"/>
        </a:lnRef>
        <a:fillRef xmlns:a="http://schemas.openxmlformats.org/drawingml/2006/main" idx="0">
          <a:schemeClr val="accent6"/>
        </a:fillRef>
        <a:effectRef xmlns:a="http://schemas.openxmlformats.org/drawingml/2006/main" idx="0">
          <a:schemeClr val="accent6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0.58722</cdr:x>
      <cdr:y>0.22812</cdr:y>
    </cdr:from>
    <cdr:to>
      <cdr:x>0.70486</cdr:x>
      <cdr:y>0.313</cdr:y>
    </cdr:to>
    <cdr:sp macro="" textlink="">
      <cdr:nvSpPr>
        <cdr:cNvPr id="13" name="TextBox 8"/>
        <cdr:cNvSpPr txBox="1"/>
      </cdr:nvSpPr>
      <cdr:spPr>
        <a:xfrm xmlns:a="http://schemas.openxmlformats.org/drawingml/2006/main">
          <a:off x="6174947" y="992621"/>
          <a:ext cx="1237129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dirty="0" smtClean="0"/>
            <a:t>Gold</a:t>
          </a:r>
          <a:endParaRPr lang="en-AU" dirty="0"/>
        </a:p>
      </cdr:txBody>
    </cdr:sp>
  </cdr:relSizeAnchor>
  <cdr:relSizeAnchor xmlns:cdr="http://schemas.openxmlformats.org/drawingml/2006/chartDrawing">
    <cdr:from>
      <cdr:x>0.84671</cdr:x>
      <cdr:y>0.40147</cdr:y>
    </cdr:from>
    <cdr:to>
      <cdr:x>0.97782</cdr:x>
      <cdr:y>0.51464</cdr:y>
    </cdr:to>
    <cdr:sp macro="" textlink="">
      <cdr:nvSpPr>
        <cdr:cNvPr id="16" name="TextBox 8"/>
        <cdr:cNvSpPr txBox="1"/>
      </cdr:nvSpPr>
      <cdr:spPr>
        <a:xfrm xmlns:a="http://schemas.openxmlformats.org/drawingml/2006/main">
          <a:off x="6677748" y="1310199"/>
          <a:ext cx="1034038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dirty="0" smtClean="0"/>
            <a:t>Iron-Ore</a:t>
          </a:r>
          <a:endParaRPr lang="en-AU" dirty="0"/>
        </a:p>
      </cdr:txBody>
    </cdr:sp>
  </cdr:relSizeAnchor>
  <cdr:relSizeAnchor xmlns:cdr="http://schemas.openxmlformats.org/drawingml/2006/chartDrawing">
    <cdr:from>
      <cdr:x>0.44118</cdr:x>
      <cdr:y>0.75643</cdr:y>
    </cdr:from>
    <cdr:to>
      <cdr:x>0.55882</cdr:x>
      <cdr:y>0.84131</cdr:y>
    </cdr:to>
    <cdr:sp macro="" textlink="">
      <cdr:nvSpPr>
        <cdr:cNvPr id="17" name="TextBox 8"/>
        <cdr:cNvSpPr txBox="1"/>
      </cdr:nvSpPr>
      <cdr:spPr>
        <a:xfrm xmlns:a="http://schemas.openxmlformats.org/drawingml/2006/main">
          <a:off x="4639235" y="3291491"/>
          <a:ext cx="1237129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dirty="0" smtClean="0"/>
            <a:t>???</a:t>
          </a:r>
          <a:endParaRPr lang="en-AU" dirty="0"/>
        </a:p>
      </cdr:txBody>
    </cdr:sp>
  </cdr:relSizeAnchor>
  <cdr:relSizeAnchor xmlns:cdr="http://schemas.openxmlformats.org/drawingml/2006/chartDrawing">
    <cdr:from>
      <cdr:x>0.1097</cdr:x>
      <cdr:y>0.56769</cdr:y>
    </cdr:from>
    <cdr:to>
      <cdr:x>0.25523</cdr:x>
      <cdr:y>0.68086</cdr:y>
    </cdr:to>
    <cdr:sp macro="" textlink="">
      <cdr:nvSpPr>
        <cdr:cNvPr id="11" name="TextBox 8"/>
        <cdr:cNvSpPr txBox="1"/>
      </cdr:nvSpPr>
      <cdr:spPr>
        <a:xfrm xmlns:a="http://schemas.openxmlformats.org/drawingml/2006/main">
          <a:off x="865171" y="1852659"/>
          <a:ext cx="1147779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dirty="0" err="1" smtClean="0"/>
            <a:t>kalgoorlie</a:t>
          </a:r>
          <a:endParaRPr lang="en-AU" dirty="0"/>
        </a:p>
      </cdr:txBody>
    </cdr:sp>
  </cdr:relSizeAnchor>
  <cdr:relSizeAnchor xmlns:cdr="http://schemas.openxmlformats.org/drawingml/2006/chartDrawing">
    <cdr:from>
      <cdr:x>0.43692</cdr:x>
      <cdr:y>0.39236</cdr:y>
    </cdr:from>
    <cdr:to>
      <cdr:x>0.84124</cdr:x>
      <cdr:y>0.75931</cdr:y>
    </cdr:to>
    <cdr:cxnSp macro="">
      <cdr:nvCxnSpPr>
        <cdr:cNvPr id="14" name="Straight Connector 13"/>
        <cdr:cNvCxnSpPr/>
      </cdr:nvCxnSpPr>
      <cdr:spPr>
        <a:xfrm xmlns:a="http://schemas.openxmlformats.org/drawingml/2006/main" flipV="1">
          <a:off x="4594479" y="1707284"/>
          <a:ext cx="4251648" cy="1596729"/>
        </a:xfrm>
        <a:prstGeom xmlns:a="http://schemas.openxmlformats.org/drawingml/2006/main" prst="line">
          <a:avLst/>
        </a:prstGeom>
        <a:ln xmlns:a="http://schemas.openxmlformats.org/drawingml/2006/main">
          <a:headEnd type="arrow" w="med" len="med"/>
          <a:tailEnd type="none" w="med" len="med"/>
        </a:ln>
      </cdr:spPr>
      <cdr:style>
        <a:lnRef xmlns:a="http://schemas.openxmlformats.org/drawingml/2006/main" idx="1">
          <a:schemeClr val="accent2"/>
        </a:lnRef>
        <a:fillRef xmlns:a="http://schemas.openxmlformats.org/drawingml/2006/main" idx="0">
          <a:schemeClr val="accent2"/>
        </a:fillRef>
        <a:effectRef xmlns:a="http://schemas.openxmlformats.org/drawingml/2006/main" idx="0">
          <a:schemeClr val="accent2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BCE51BA-6D86-418C-A45A-0FD03C5923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CA1F-BD59-463A-BE45-999C502CB25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E9F983-8963-430F-B2FE-D8FDC1974AAB}" type="datetimeFigureOut">
              <a:rPr lang="en-AU" smtClean="0"/>
              <a:t>25/03/2020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41AC57-05DE-4EA7-B049-827765AF06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60033D-883F-4CFD-B24C-BAEB75EC98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86B0BA-1498-4B0B-87D1-FA40CDEB00C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49704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9FB91-72B3-463E-8D44-D1889801833E}" type="datetimeFigureOut">
              <a:rPr lang="en-AU" smtClean="0"/>
              <a:t>25/03/2020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B1A01-F464-4F55-8CB9-02B1D999DB7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2915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class/archive/cs/cs224n/cs224n.1184/lectures/lecture2.pdf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class/archive/cs/cs224n/cs224n.1184/lectures/lecture2.pdf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2017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5726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X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38640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853465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8395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 therefore we are (1) intensive skills pilot programs to bring new opportunities to market supporting individuals and organisations – and (2) a community of practice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Proactive stance – have impact or be impacted</a:t>
            </a:r>
          </a:p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Industry is supporting us – share knowledge, data, case studies – they recognise the imperative </a:t>
            </a:r>
          </a:p>
          <a:p>
            <a:endParaRPr lang="en-AU" sz="1400" dirty="0"/>
          </a:p>
          <a:p>
            <a:r>
              <a:rPr lang="en-AU" sz="1400" dirty="0"/>
              <a:t>Can’t predict the future but can be prepared</a:t>
            </a:r>
          </a:p>
          <a:p>
            <a:endParaRPr lang="en-AU" sz="1400" dirty="0"/>
          </a:p>
          <a:p>
            <a:r>
              <a:rPr lang="en-AU" sz="14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Profound advances</a:t>
            </a:r>
            <a:r>
              <a:rPr lang="en-AU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disrupting old ways of working and enabling step changes in productivity.  Jobs, including knowledge work, are being replaced by automation at scale, and those remaining require increased human–machine interaction. </a:t>
            </a:r>
          </a:p>
          <a:p>
            <a:r>
              <a:rPr lang="en-AU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generation continues to grow exponentially, as every piece of equipment connects.  This explosion of data—combined with </a:t>
            </a:r>
            <a:r>
              <a:rPr lang="en-AU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analytics and machine learning</a:t>
            </a:r>
            <a:r>
              <a:rPr lang="en-AU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—creates opportunities</a:t>
            </a:r>
          </a:p>
          <a:p>
            <a:r>
              <a:rPr lang="en-AU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means great improvements in workforce productivity.  E.g. advanced analytics -sift through 1000s of capital projects - isolate a few simple measures that improved engineering productivity &gt;20%.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40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9748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 therefore we are (1) intensive skills pilot programs to bring new opportunities to market supporting individuals and organisations – and (2) a community of practice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Proactive stance – have impact or be impacted</a:t>
            </a:r>
          </a:p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Industry is supporting us – share knowledge, data, case studies – they recognise the imperative </a:t>
            </a:r>
          </a:p>
          <a:p>
            <a:endParaRPr lang="en-AU" sz="1400" dirty="0"/>
          </a:p>
          <a:p>
            <a:r>
              <a:rPr lang="en-AU" sz="1400" dirty="0"/>
              <a:t>Can’t predict the future but can be prepared</a:t>
            </a:r>
          </a:p>
          <a:p>
            <a:endParaRPr lang="en-AU" sz="1400" dirty="0"/>
          </a:p>
          <a:p>
            <a:r>
              <a:rPr lang="en-AU" sz="14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Profound advances</a:t>
            </a:r>
            <a:r>
              <a:rPr lang="en-AU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disrupting old ways of working and enabling step changes in productivity.  Jobs, including knowledge work, are being replaced by automation at scale, and those remaining require increased human–machine interaction. </a:t>
            </a:r>
          </a:p>
          <a:p>
            <a:r>
              <a:rPr lang="en-AU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generation continues to grow exponentially, as every piece of equipment connects.  This explosion of data—combined with </a:t>
            </a:r>
            <a:r>
              <a:rPr lang="en-AU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analytics and machine learning</a:t>
            </a:r>
            <a:r>
              <a:rPr lang="en-AU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—creates opportunities</a:t>
            </a:r>
          </a:p>
          <a:p>
            <a:r>
              <a:rPr lang="en-AU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means great improvements in workforce productivity.  E.g. advanced analytics -sift through 1000s of capital projects - isolate a few simple measures that improved engineering productivity &gt;20%.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41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4842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 therefore we are (1) intensive skills pilot programs to bring new opportunities to market supporting individuals and organisations – and (2) a community of practice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Proactive stance – have impact or be impacted</a:t>
            </a:r>
          </a:p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Industry is supporting us – share knowledge, data, case studies – they recognise the imperative </a:t>
            </a:r>
          </a:p>
          <a:p>
            <a:endParaRPr lang="en-AU" sz="1400" dirty="0"/>
          </a:p>
          <a:p>
            <a:r>
              <a:rPr lang="en-AU" sz="1400" dirty="0"/>
              <a:t>Can’t predict the future but can be prepared</a:t>
            </a:r>
          </a:p>
          <a:p>
            <a:endParaRPr lang="en-AU" sz="1400" dirty="0"/>
          </a:p>
          <a:p>
            <a:r>
              <a:rPr lang="en-AU" sz="14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Profound advances</a:t>
            </a:r>
            <a:r>
              <a:rPr lang="en-AU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disrupting old ways of working and enabling step changes in productivity.  Jobs, including knowledge work, are being replaced by automation at scale, and those remaining require increased human–machine interaction. </a:t>
            </a:r>
          </a:p>
          <a:p>
            <a:r>
              <a:rPr lang="en-AU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generation continues to grow exponentially, as every piece of equipment connects.  This explosion of data—combined with </a:t>
            </a:r>
            <a:r>
              <a:rPr lang="en-AU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analytics and machine learning</a:t>
            </a:r>
            <a:r>
              <a:rPr lang="en-AU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—creates opportunities</a:t>
            </a:r>
          </a:p>
          <a:p>
            <a:r>
              <a:rPr lang="en-AU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means great improvements in workforce productivity.  E.g. advanced analytics -sift through 1000s of capital projects - isolate a few simple measures that improved engineering productivity &gt;20%.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42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17487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~10-15min before notebook; notebook as a walkthrough.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43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13851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Run through these</a:t>
            </a:r>
            <a:r>
              <a:rPr lang="en-AU" baseline="0" dirty="0" smtClean="0"/>
              <a:t> after the sentiment analysis notebook. Motivator for future work using NLP.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44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871698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48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683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Up to here</a:t>
            </a:r>
            <a:r>
              <a:rPr lang="en-AU" baseline="0" dirty="0" smtClean="0"/>
              <a:t> ~30min.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45566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14902-4E65-BA47-899A-12FC3D8E85F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168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dirty="0" err="1" smtClean="0"/>
              <a:t>iphone</a:t>
            </a:r>
            <a:r>
              <a:rPr lang="en-US" dirty="0" smtClean="0"/>
              <a:t> app, left are the symptoms</a:t>
            </a:r>
            <a:r>
              <a:rPr lang="en-US" baseline="0" dirty="0" smtClean="0"/>
              <a:t> and right is the returned results of possible conditions.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941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Subsumption</a:t>
            </a:r>
            <a:r>
              <a:rPr lang="en-US" dirty="0" smtClean="0"/>
              <a:t>:</a:t>
            </a:r>
            <a:r>
              <a:rPr lang="en-US" baseline="0" dirty="0" smtClean="0"/>
              <a:t> For a word pair (A, B) that are connected, if whenever word A occurs, word B also occur, but not the other way round, in other words, P(A)&lt;P(B), then A is a subclass of B, or B is the super class.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14902-4E65-BA47-899A-12FC3D8E85F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97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14902-4E65-BA47-899A-12FC3D8E85F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853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Up to here ~30min</a:t>
            </a:r>
          </a:p>
          <a:p>
            <a:endParaRPr lang="en-AU" dirty="0" smtClean="0"/>
          </a:p>
          <a:p>
            <a:r>
              <a:rPr lang="en-AU" dirty="0" smtClean="0"/>
              <a:t>NLTK notebook to get familiarity with tools and text processing (Tyler to run Wei to assist)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1015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Get</a:t>
            </a:r>
            <a:r>
              <a:rPr lang="en-AU" baseline="0" dirty="0" smtClean="0"/>
              <a:t> everyone to open up notebooks here before getting into material.</a:t>
            </a:r>
          </a:p>
          <a:p>
            <a:endParaRPr lang="en-AU" baseline="0" dirty="0" smtClean="0"/>
          </a:p>
          <a:p>
            <a:r>
              <a:rPr lang="en-AU" dirty="0" smtClean="0"/>
              <a:t>Notebooks</a:t>
            </a:r>
            <a:r>
              <a:rPr lang="en-AU" baseline="0" dirty="0" smtClean="0"/>
              <a:t> </a:t>
            </a:r>
            <a:r>
              <a:rPr lang="en-AU" baseline="0" dirty="0" err="1" smtClean="0"/>
              <a:t>Gensim</a:t>
            </a:r>
            <a:r>
              <a:rPr lang="en-AU" baseline="0" dirty="0" smtClean="0"/>
              <a:t> word vectors (intro, analogies, etc.) &amp; Word </a:t>
            </a:r>
            <a:r>
              <a:rPr lang="en-AU" baseline="0" dirty="0" err="1" smtClean="0"/>
              <a:t>Embeddings</a:t>
            </a:r>
            <a:r>
              <a:rPr lang="en-AU" baseline="0" dirty="0" smtClean="0"/>
              <a:t> (domain-specific)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6454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Vector dimension becomes as large as the number of words in the vocabulary.</a:t>
            </a:r>
            <a:r>
              <a:rPr lang="en-AU" baseline="0" dirty="0" smtClean="0"/>
              <a:t> This is not ideal for large ML systems.</a:t>
            </a:r>
          </a:p>
          <a:p>
            <a:endParaRPr lang="en-AU" baseline="0" dirty="0" smtClean="0"/>
          </a:p>
          <a:p>
            <a:r>
              <a:rPr lang="en-AU" baseline="0" dirty="0" smtClean="0"/>
              <a:t>We are unable to determine similarity between vectors because they’re orthogonal e.g. their dot product is zero.</a:t>
            </a:r>
          </a:p>
          <a:p>
            <a:endParaRPr lang="en-AU" baseline="0" dirty="0" smtClean="0"/>
          </a:p>
          <a:p>
            <a:endParaRPr lang="en-AU" baseline="0" dirty="0" smtClean="0"/>
          </a:p>
          <a:p>
            <a:r>
              <a:rPr lang="en-AU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Socher</a:t>
            </a:r>
            <a:r>
              <a:rPr lang="en-AU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R. (2018, January 18). </a:t>
            </a:r>
            <a:r>
              <a:rPr lang="en-AU" sz="16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Natural Language Processing with Deep Learning CS224N/Ling284</a:t>
            </a:r>
            <a:r>
              <a:rPr lang="en-AU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[PowerPoint slides]. </a:t>
            </a:r>
            <a:r>
              <a:rPr lang="en-AU" sz="16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https://web.stanford.edu/class/archive/cs/cs224n/cs224n.1184/lectures/lecture2.pdf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5873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“You shall know a word by the company it keeps” (J. R. Firth 1957: 11)</a:t>
            </a:r>
          </a:p>
          <a:p>
            <a:endParaRPr lang="en-AU" dirty="0" smtClean="0"/>
          </a:p>
          <a:p>
            <a:r>
              <a:rPr lang="en-AU" dirty="0" smtClean="0"/>
              <a:t>Context is determined</a:t>
            </a:r>
            <a:r>
              <a:rPr lang="en-AU" baseline="0" dirty="0" smtClean="0"/>
              <a:t> by a set of words in a specific window size.</a:t>
            </a:r>
          </a:p>
          <a:p>
            <a:endParaRPr lang="en-AU" baseline="0" dirty="0" smtClean="0"/>
          </a:p>
          <a:p>
            <a:r>
              <a:rPr lang="en-AU" baseline="0" dirty="0" err="1" smtClean="0"/>
              <a:t>Benjo</a:t>
            </a:r>
            <a:r>
              <a:rPr lang="en-AU" baseline="0" dirty="0" smtClean="0"/>
              <a:t> 2003</a:t>
            </a:r>
          </a:p>
          <a:p>
            <a:endParaRPr lang="en-AU" baseline="0" dirty="0" smtClean="0"/>
          </a:p>
          <a:p>
            <a:r>
              <a:rPr lang="en-AU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Socher</a:t>
            </a:r>
            <a:r>
              <a:rPr lang="en-AU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R. (2018, January 18). </a:t>
            </a:r>
            <a:r>
              <a:rPr lang="en-AU" sz="16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Natural Language Processing with Deep Learning CS224N/Ling284</a:t>
            </a:r>
            <a:r>
              <a:rPr lang="en-AU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[PowerPoint slides]. </a:t>
            </a:r>
            <a:r>
              <a:rPr lang="en-AU" sz="16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https://web.stanford.edu/class/archive/cs/cs224n/cs224n.1184/lectures/lecture2.pdf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853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Word analogies.</a:t>
            </a:r>
            <a:r>
              <a:rPr lang="en-AU" baseline="0" dirty="0" smtClean="0"/>
              <a:t> For example: King – Man + Queen = Female</a:t>
            </a:r>
          </a:p>
          <a:p>
            <a:endParaRPr lang="en-AU" baseline="0" dirty="0" smtClean="0"/>
          </a:p>
          <a:p>
            <a:r>
              <a:rPr lang="en-AU" baseline="0" dirty="0" smtClean="0"/>
              <a:t>Similarity, distance.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9971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786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9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503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124744"/>
            <a:ext cx="9144000" cy="5733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AU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467841" y="476325"/>
            <a:ext cx="6048375" cy="5764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 b="1" baseline="0">
                <a:solidFill>
                  <a:srgbClr val="27348B"/>
                </a:solidFill>
              </a:defRPr>
            </a:lvl1pPr>
          </a:lstStyle>
          <a:p>
            <a:pPr lvl="0"/>
            <a:r>
              <a:rPr lang="en-AU" dirty="0" smtClean="0"/>
              <a:t>Cover title (optional)</a:t>
            </a:r>
            <a:endParaRPr lang="en-AU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3D7DE1A9-329B-734D-93C3-546967996293}" type="slidenum">
              <a:rPr lang="en-AU" smtClean="0"/>
              <a:t>‹#›</a:t>
            </a:fld>
            <a:fld id="{58C04F4F-BEF0-FA41-8AF6-98D76608D8CB}" type="slidenum">
              <a:rPr lang="en-AU" smtClean="0"/>
              <a:t>‹#›</a:t>
            </a:fld>
            <a:r>
              <a:rPr lang="en-AU" dirty="0" smtClean="0"/>
              <a:t>1</a:t>
            </a:r>
            <a:endParaRPr lang="en-AU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68312" y="1412777"/>
            <a:ext cx="8208143" cy="482453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lvl="4"/>
            <a:r>
              <a:rPr lang="en-AU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220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529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8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272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37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955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Internalhead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01613" y="1538655"/>
            <a:ext cx="8599487" cy="4677996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01613" y="743203"/>
            <a:ext cx="8599487" cy="674435"/>
          </a:xfrm>
        </p:spPr>
        <p:txBody>
          <a:bodyPr>
            <a:noAutofit/>
          </a:bodyPr>
          <a:lstStyle>
            <a:lvl1pPr algn="l">
              <a:defRPr sz="4000" b="1"/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730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71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742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77007"/>
            <a:ext cx="8229600" cy="740631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B66B8-E8AC-3A48-BD8B-8CC7F06BD453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Internalheader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52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457189" rtl="0" eaLnBrk="1" latinLnBrk="0" hangingPunct="1"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18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" Target="slide24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144.6.233.15:3000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rare-technologies.com/word2vec-tutorial/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ord2vec.googlecode.com/svn/trunk/questions-words.txt" TargetMode="External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3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4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46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48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www.sciencedirect.com/science/article/pii/S187775031100007X" TargetMode="External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27737"/>
          <a:stretch/>
        </p:blipFill>
        <p:spPr>
          <a:xfrm>
            <a:off x="-1" y="0"/>
            <a:ext cx="3352801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85138" y="2018445"/>
            <a:ext cx="4876425" cy="389029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2800" dirty="0" smtClean="0">
                <a:solidFill>
                  <a:srgbClr val="212236"/>
                </a:solidFill>
                <a:latin typeface="Open Sans"/>
                <a:cs typeface="Open Sans"/>
              </a:rPr>
              <a:t>Knowledge Discovery from </a:t>
            </a:r>
          </a:p>
          <a:p>
            <a:pPr algn="r">
              <a:lnSpc>
                <a:spcPct val="120000"/>
              </a:lnSpc>
            </a:pPr>
            <a:r>
              <a:rPr lang="en-US" sz="2800" dirty="0" smtClean="0">
                <a:solidFill>
                  <a:srgbClr val="212236"/>
                </a:solidFill>
                <a:latin typeface="Open Sans"/>
                <a:cs typeface="Open Sans"/>
              </a:rPr>
              <a:t>Natural Language Text</a:t>
            </a:r>
          </a:p>
          <a:p>
            <a:pPr algn="r">
              <a:lnSpc>
                <a:spcPct val="120000"/>
              </a:lnSpc>
            </a:pPr>
            <a:endParaRPr lang="en-US" dirty="0">
              <a:solidFill>
                <a:srgbClr val="212236"/>
              </a:solidFill>
              <a:latin typeface="Open Sans"/>
              <a:cs typeface="Open Sans"/>
            </a:endParaRPr>
          </a:p>
          <a:p>
            <a:pPr algn="r">
              <a:lnSpc>
                <a:spcPct val="120000"/>
              </a:lnSpc>
            </a:pPr>
            <a:r>
              <a:rPr lang="en-US" dirty="0" err="1" smtClean="0">
                <a:solidFill>
                  <a:srgbClr val="212236"/>
                </a:solidFill>
                <a:latin typeface="Open Sans"/>
                <a:cs typeface="Open Sans"/>
              </a:rPr>
              <a:t>Dr</a:t>
            </a:r>
            <a:r>
              <a:rPr lang="en-US" dirty="0" smtClean="0">
                <a:solidFill>
                  <a:srgbClr val="212236"/>
                </a:solidFill>
                <a:latin typeface="Open Sans"/>
                <a:cs typeface="Open Sans"/>
              </a:rPr>
              <a:t> Wei Liu</a:t>
            </a:r>
          </a:p>
          <a:p>
            <a:pPr algn="r">
              <a:lnSpc>
                <a:spcPct val="120000"/>
              </a:lnSpc>
            </a:pPr>
            <a:r>
              <a:rPr lang="en-US" dirty="0" smtClean="0">
                <a:solidFill>
                  <a:srgbClr val="212236"/>
                </a:solidFill>
                <a:latin typeface="Open Sans"/>
                <a:cs typeface="Open Sans"/>
              </a:rPr>
              <a:t>Tyler Bikaun</a:t>
            </a:r>
          </a:p>
          <a:p>
            <a:pPr algn="r">
              <a:lnSpc>
                <a:spcPct val="120000"/>
              </a:lnSpc>
            </a:pPr>
            <a:endParaRPr lang="en-US" dirty="0">
              <a:solidFill>
                <a:srgbClr val="212236"/>
              </a:solidFill>
              <a:latin typeface="Open Sans"/>
              <a:cs typeface="Open Sans"/>
            </a:endParaRPr>
          </a:p>
          <a:p>
            <a:pPr algn="r">
              <a:lnSpc>
                <a:spcPct val="120000"/>
              </a:lnSpc>
            </a:pPr>
            <a:r>
              <a:rPr lang="en-US" sz="1800" dirty="0" smtClean="0">
                <a:solidFill>
                  <a:srgbClr val="212236"/>
                </a:solidFill>
                <a:latin typeface="Open Sans"/>
                <a:cs typeface="Open Sans"/>
              </a:rPr>
              <a:t>wei.liu@uwa.edu.au</a:t>
            </a:r>
          </a:p>
          <a:p>
            <a:pPr algn="r">
              <a:lnSpc>
                <a:spcPct val="120000"/>
              </a:lnSpc>
            </a:pPr>
            <a:r>
              <a:rPr lang="en-US" sz="1800" dirty="0" smtClean="0">
                <a:solidFill>
                  <a:srgbClr val="212236"/>
                </a:solidFill>
                <a:latin typeface="Open Sans"/>
                <a:cs typeface="Open Sans"/>
              </a:rPr>
              <a:t>tyler.bikaun@research.uwa.edu.au</a:t>
            </a:r>
          </a:p>
          <a:p>
            <a:pPr algn="r">
              <a:lnSpc>
                <a:spcPct val="120000"/>
              </a:lnSpc>
            </a:pPr>
            <a:r>
              <a:rPr lang="en-US" sz="1600" dirty="0" smtClean="0">
                <a:solidFill>
                  <a:srgbClr val="212236"/>
                </a:solidFill>
                <a:latin typeface="Open Sans"/>
                <a:cs typeface="Open Sans"/>
              </a:rPr>
              <a:t>Computer Science and Software Engineering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EAB251-389B-449A-8A98-DE3CD290697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72" y="864880"/>
            <a:ext cx="2670028" cy="14798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4171" y="5885437"/>
            <a:ext cx="3538171" cy="81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6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468312" y="625795"/>
            <a:ext cx="6048375" cy="576411"/>
          </a:xfrm>
        </p:spPr>
        <p:txBody>
          <a:bodyPr/>
          <a:lstStyle/>
          <a:p>
            <a:r>
              <a:rPr lang="en-AU" dirty="0" smtClean="0"/>
              <a:t>Outline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DE1A9-329B-734D-93C3-546967996293}" type="slidenum">
              <a:rPr lang="en-AU" smtClean="0"/>
              <a:t>10</a:t>
            </a:fld>
            <a:fld id="{58C04F4F-BEF0-FA41-8AF6-98D76608D8CB}" type="slidenum">
              <a:rPr lang="en-AU" smtClean="0"/>
              <a:t>10</a:t>
            </a:fld>
            <a:r>
              <a:rPr lang="en-AU" smtClean="0"/>
              <a:t>1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Graphs in knowledge representation</a:t>
            </a:r>
          </a:p>
          <a:p>
            <a:pPr lvl="1"/>
            <a:r>
              <a:rPr lang="en-AU" dirty="0" smtClean="0"/>
              <a:t>Two different sources</a:t>
            </a:r>
          </a:p>
          <a:p>
            <a:pPr lvl="2"/>
            <a:r>
              <a:rPr lang="en-AU" dirty="0" smtClean="0"/>
              <a:t>Knowledge experts (logic based)</a:t>
            </a:r>
          </a:p>
          <a:p>
            <a:pPr lvl="2"/>
            <a:r>
              <a:rPr lang="en-AU" dirty="0" smtClean="0"/>
              <a:t>Knowledge discovery (from natural language texts)</a:t>
            </a:r>
          </a:p>
          <a:p>
            <a:r>
              <a:rPr lang="en-AU" dirty="0" smtClean="0"/>
              <a:t>Ontology learning</a:t>
            </a:r>
          </a:p>
          <a:p>
            <a:pPr lvl="1"/>
            <a:r>
              <a:rPr lang="en-AU" dirty="0" smtClean="0"/>
              <a:t>Entity Extraction</a:t>
            </a:r>
          </a:p>
          <a:p>
            <a:pPr lvl="2"/>
            <a:r>
              <a:rPr lang="en-AU" dirty="0" smtClean="0"/>
              <a:t>Symbolic </a:t>
            </a:r>
          </a:p>
          <a:p>
            <a:pPr lvl="3"/>
            <a:r>
              <a:rPr lang="en-AU" dirty="0" smtClean="0"/>
              <a:t>Unsupervised learning</a:t>
            </a:r>
          </a:p>
          <a:p>
            <a:pPr lvl="3"/>
            <a:r>
              <a:rPr lang="en-AU" dirty="0" smtClean="0"/>
              <a:t>Supervised learning</a:t>
            </a:r>
          </a:p>
          <a:p>
            <a:pPr lvl="2"/>
            <a:r>
              <a:rPr lang="en-AU" dirty="0" err="1" smtClean="0"/>
              <a:t>Subsymbolic</a:t>
            </a:r>
            <a:endParaRPr lang="en-AU" dirty="0" smtClean="0"/>
          </a:p>
          <a:p>
            <a:pPr lvl="3"/>
            <a:r>
              <a:rPr lang="en-AU" dirty="0" smtClean="0"/>
              <a:t>Deep learning</a:t>
            </a:r>
          </a:p>
          <a:p>
            <a:pPr lvl="1"/>
            <a:r>
              <a:rPr lang="en-AU" dirty="0" smtClean="0"/>
              <a:t>Entity Relation Extraction</a:t>
            </a:r>
          </a:p>
          <a:p>
            <a:pPr lvl="1"/>
            <a:endParaRPr lang="en-AU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/>
          </p:nvPr>
        </p:nvGraphicFramePr>
        <p:xfrm>
          <a:off x="5220841" y="2996952"/>
          <a:ext cx="3671639" cy="3240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67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504825" y="784750"/>
            <a:ext cx="6048375" cy="576411"/>
          </a:xfrm>
        </p:spPr>
        <p:txBody>
          <a:bodyPr/>
          <a:lstStyle/>
          <a:p>
            <a:r>
              <a:rPr lang="en-AU" dirty="0" smtClean="0"/>
              <a:t>Knowledge Graph and Linked Data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DE1A9-329B-734D-93C3-546967996293}" type="slidenum">
              <a:rPr lang="en-AU" smtClean="0"/>
              <a:t>11</a:t>
            </a:fld>
            <a:fld id="{58C04F4F-BEF0-FA41-8AF6-98D76608D8CB}" type="slidenum">
              <a:rPr lang="en-AU" smtClean="0"/>
              <a:t>11</a:t>
            </a:fld>
            <a:r>
              <a:rPr lang="en-AU" smtClean="0"/>
              <a:t>1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468313" y="1627662"/>
            <a:ext cx="2384777" cy="4105594"/>
          </a:xfrm>
        </p:spPr>
        <p:txBody>
          <a:bodyPr>
            <a:normAutofit fontScale="77500" lnSpcReduction="20000"/>
          </a:bodyPr>
          <a:lstStyle/>
          <a:p>
            <a:r>
              <a:rPr lang="en-AU" dirty="0" smtClean="0"/>
              <a:t>Used by </a:t>
            </a:r>
            <a:r>
              <a:rPr lang="en-AU" dirty="0"/>
              <a:t>Google </a:t>
            </a:r>
            <a:r>
              <a:rPr lang="en-AU" dirty="0" smtClean="0"/>
              <a:t>for </a:t>
            </a:r>
            <a:r>
              <a:rPr lang="en-AU" b="1" dirty="0" smtClean="0"/>
              <a:t>semantic-enriched information retrieval </a:t>
            </a:r>
            <a:r>
              <a:rPr lang="en-AU" dirty="0" smtClean="0"/>
              <a:t>with a knowledge base gathered </a:t>
            </a:r>
            <a:r>
              <a:rPr lang="en-AU" dirty="0"/>
              <a:t>from a wide variety of </a:t>
            </a:r>
            <a:r>
              <a:rPr lang="en-AU" dirty="0" smtClean="0"/>
              <a:t>sources, such as Freebase.</a:t>
            </a:r>
          </a:p>
          <a:p>
            <a:r>
              <a:rPr lang="en-AU" b="1" dirty="0" smtClean="0"/>
              <a:t>Knowledge </a:t>
            </a:r>
            <a:r>
              <a:rPr lang="en-AU" b="1" dirty="0"/>
              <a:t>Graph</a:t>
            </a:r>
            <a:r>
              <a:rPr lang="en-AU" dirty="0"/>
              <a:t> display was added to Google's search engine in 2012, starting in the United </a:t>
            </a:r>
            <a:r>
              <a:rPr lang="en-AU" dirty="0" smtClean="0"/>
              <a:t>States.</a:t>
            </a:r>
          </a:p>
          <a:p>
            <a:endParaRPr lang="en-AU" dirty="0"/>
          </a:p>
        </p:txBody>
      </p:sp>
      <p:pic>
        <p:nvPicPr>
          <p:cNvPr id="75778" name="Picture 2" descr="Barack-Obama-And-Entity-Search-Result-Visualization-in-Gru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090" y="1628800"/>
            <a:ext cx="6290910" cy="388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55576" y="6525344"/>
            <a:ext cx="77048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200" dirty="0"/>
              <a:t>http://searchengineland.com/laymans-visual-guide-googles-knowledge-graph-search-api-241935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467841" y="5805264"/>
            <a:ext cx="7776567" cy="64807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AU" dirty="0"/>
              <a:t>Getting a ranked list of the most notable entities that match certain criteria</a:t>
            </a:r>
            <a:r>
              <a:rPr lang="en-AU" dirty="0" smtClean="0"/>
              <a:t>.</a:t>
            </a:r>
          </a:p>
          <a:p>
            <a:pPr lvl="1"/>
            <a:r>
              <a:rPr lang="en-AU" dirty="0" smtClean="0"/>
              <a:t>Predictively </a:t>
            </a:r>
            <a:r>
              <a:rPr lang="en-AU" dirty="0"/>
              <a:t>completing entities in a search </a:t>
            </a:r>
            <a:r>
              <a:rPr lang="en-AU" dirty="0" smtClean="0"/>
              <a:t>box.</a:t>
            </a:r>
          </a:p>
          <a:p>
            <a:pPr lvl="1"/>
            <a:r>
              <a:rPr lang="en-AU" dirty="0" smtClean="0"/>
              <a:t>Annotating/organizing </a:t>
            </a:r>
            <a:r>
              <a:rPr lang="en-AU" dirty="0"/>
              <a:t>content using the Knowledge Graph entities.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2867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395536" y="766466"/>
            <a:ext cx="6048375" cy="576411"/>
          </a:xfrm>
        </p:spPr>
        <p:txBody>
          <a:bodyPr/>
          <a:lstStyle/>
          <a:p>
            <a:r>
              <a:rPr lang="en-AU" dirty="0" smtClean="0"/>
              <a:t>Semantic Networks (</a:t>
            </a:r>
            <a:r>
              <a:rPr lang="en-AU" dirty="0" err="1" smtClean="0"/>
              <a:t>Masterman</a:t>
            </a:r>
            <a:r>
              <a:rPr lang="en-AU" dirty="0" smtClean="0"/>
              <a:t> 1961)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DE1A9-329B-734D-93C3-546967996293}" type="slidenum">
              <a:rPr lang="en-AU" smtClean="0"/>
              <a:t>12</a:t>
            </a:fld>
            <a:fld id="{58C04F4F-BEF0-FA41-8AF6-98D76608D8CB}" type="slidenum">
              <a:rPr lang="en-AU" smtClean="0"/>
              <a:t>12</a:t>
            </a:fld>
            <a:r>
              <a:rPr lang="en-AU" smtClean="0"/>
              <a:t>1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468312" y="1412777"/>
            <a:ext cx="4751760" cy="4824536"/>
          </a:xfrm>
        </p:spPr>
        <p:txBody>
          <a:bodyPr>
            <a:normAutofit fontScale="92500" lnSpcReduction="10000"/>
          </a:bodyPr>
          <a:lstStyle/>
          <a:p>
            <a:r>
              <a:rPr lang="en-AU" dirty="0" smtClean="0"/>
              <a:t>Also known as </a:t>
            </a:r>
            <a:r>
              <a:rPr lang="en-AU" b="1" dirty="0" smtClean="0"/>
              <a:t>propositional net</a:t>
            </a:r>
            <a:r>
              <a:rPr lang="en-AU" dirty="0" smtClean="0"/>
              <a:t>. </a:t>
            </a:r>
            <a:endParaRPr lang="en-AU" dirty="0"/>
          </a:p>
          <a:p>
            <a:r>
              <a:rPr lang="en-AU" dirty="0" smtClean="0"/>
              <a:t>Representing propositional knowledge. </a:t>
            </a:r>
          </a:p>
          <a:p>
            <a:r>
              <a:rPr lang="en-AU" dirty="0" smtClean="0"/>
              <a:t>Mathematically can be defined as a labelled directed graph. </a:t>
            </a:r>
            <a:endParaRPr lang="en-AU" dirty="0"/>
          </a:p>
          <a:p>
            <a:r>
              <a:rPr lang="en-AU" dirty="0" smtClean="0"/>
              <a:t>Nodes represent </a:t>
            </a:r>
            <a:r>
              <a:rPr lang="en-AU" dirty="0"/>
              <a:t>objects such as physical objects, concepts or situations. </a:t>
            </a:r>
            <a:endParaRPr lang="en-AU" dirty="0" smtClean="0"/>
          </a:p>
          <a:p>
            <a:r>
              <a:rPr lang="en-AU" dirty="0" smtClean="0"/>
              <a:t>Links express </a:t>
            </a:r>
            <a:r>
              <a:rPr lang="en-AU" dirty="0"/>
              <a:t>the relationships between objects, and link labels specify particular relations. </a:t>
            </a:r>
            <a:endParaRPr lang="en-AU" dirty="0" smtClean="0"/>
          </a:p>
          <a:p>
            <a:r>
              <a:rPr lang="en-AU" dirty="0" smtClean="0"/>
              <a:t>As </a:t>
            </a:r>
            <a:r>
              <a:rPr lang="en-AU" dirty="0"/>
              <a:t>nodes are associated with other nodes semantic nets are also referred to as associative nets.</a:t>
            </a:r>
          </a:p>
          <a:p>
            <a:endParaRPr lang="en-AU" dirty="0"/>
          </a:p>
        </p:txBody>
      </p:sp>
      <p:pic>
        <p:nvPicPr>
          <p:cNvPr id="72706" name="Picture 2" descr="Figure: A Semantic Networ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17"/>
          <a:stretch/>
        </p:blipFill>
        <p:spPr bwMode="auto">
          <a:xfrm>
            <a:off x="5072363" y="1988839"/>
            <a:ext cx="3845840" cy="351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95536" y="6021288"/>
            <a:ext cx="77048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http://intelligence.worldofcomputing.net/knowledge-representation/semantic-nets.html#.WODyYvmGPD4</a:t>
            </a:r>
          </a:p>
        </p:txBody>
      </p:sp>
    </p:spTree>
    <p:extLst>
      <p:ext uri="{BB962C8B-B14F-4D97-AF65-F5344CB8AC3E}">
        <p14:creationId xmlns:p14="http://schemas.microsoft.com/office/powerpoint/2010/main" val="204293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467841" y="712243"/>
            <a:ext cx="6048375" cy="576411"/>
          </a:xfrm>
        </p:spPr>
        <p:txBody>
          <a:bodyPr/>
          <a:lstStyle/>
          <a:p>
            <a:r>
              <a:rPr lang="en-AU" dirty="0" smtClean="0"/>
              <a:t>Conceptual Graph and others (Sowa)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DE1A9-329B-734D-93C3-546967996293}" type="slidenum">
              <a:rPr lang="en-AU" smtClean="0"/>
              <a:t>13</a:t>
            </a:fld>
            <a:fld id="{58C04F4F-BEF0-FA41-8AF6-98D76608D8CB}" type="slidenum">
              <a:rPr lang="en-AU" smtClean="0"/>
              <a:t>13</a:t>
            </a:fld>
            <a:r>
              <a:rPr lang="en-AU" smtClean="0"/>
              <a:t>1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468312" y="1412777"/>
            <a:ext cx="8280152" cy="3816423"/>
          </a:xfrm>
        </p:spPr>
        <p:txBody>
          <a:bodyPr>
            <a:normAutofit lnSpcReduction="10000"/>
          </a:bodyPr>
          <a:lstStyle/>
          <a:p>
            <a:r>
              <a:rPr lang="en-AU" dirty="0"/>
              <a:t>E</a:t>
            </a:r>
            <a:r>
              <a:rPr lang="en-AU" dirty="0" smtClean="0"/>
              <a:t>arly </a:t>
            </a:r>
            <a:r>
              <a:rPr lang="en-AU" dirty="0"/>
              <a:t>graph notations represented the relational </a:t>
            </a:r>
            <a:r>
              <a:rPr lang="en-AU" dirty="0" smtClean="0"/>
              <a:t>structures underlying </a:t>
            </a:r>
            <a:r>
              <a:rPr lang="en-AU" dirty="0"/>
              <a:t>natural language semantics, but none of them could express full first-order logic. </a:t>
            </a:r>
            <a:endParaRPr lang="en-AU" dirty="0" smtClean="0"/>
          </a:p>
          <a:p>
            <a:pPr lvl="1"/>
            <a:r>
              <a:rPr lang="en-AU" i="1" dirty="0" smtClean="0">
                <a:solidFill>
                  <a:srgbClr val="FF0000"/>
                </a:solidFill>
              </a:rPr>
              <a:t>correlational </a:t>
            </a:r>
            <a:r>
              <a:rPr lang="en-AU" i="1" dirty="0">
                <a:solidFill>
                  <a:srgbClr val="FF0000"/>
                </a:solidFill>
              </a:rPr>
              <a:t>nets</a:t>
            </a:r>
            <a:r>
              <a:rPr lang="en-AU" dirty="0"/>
              <a:t>, which were based on 56 </a:t>
            </a:r>
            <a:r>
              <a:rPr lang="en-AU" dirty="0" smtClean="0"/>
              <a:t>different relations</a:t>
            </a:r>
            <a:r>
              <a:rPr lang="en-AU" dirty="0"/>
              <a:t>, including subtype, instance, part-whole, case relations, kinship relations, and various kinds </a:t>
            </a:r>
            <a:r>
              <a:rPr lang="en-AU" dirty="0" smtClean="0"/>
              <a:t>of attributes (</a:t>
            </a:r>
            <a:r>
              <a:rPr lang="en-AU" dirty="0"/>
              <a:t>Silvio </a:t>
            </a:r>
            <a:r>
              <a:rPr lang="en-AU" dirty="0" err="1" smtClean="0"/>
              <a:t>Ceccato</a:t>
            </a:r>
            <a:r>
              <a:rPr lang="en-AU" dirty="0" smtClean="0"/>
              <a:t>); and</a:t>
            </a:r>
          </a:p>
          <a:p>
            <a:pPr lvl="1"/>
            <a:r>
              <a:rPr lang="en-AU" i="1" dirty="0" smtClean="0">
                <a:solidFill>
                  <a:srgbClr val="FF0000"/>
                </a:solidFill>
              </a:rPr>
              <a:t>dependency graphs </a:t>
            </a:r>
            <a:r>
              <a:rPr lang="en-AU" dirty="0" smtClean="0"/>
              <a:t>(</a:t>
            </a:r>
            <a:r>
              <a:rPr lang="en-AU" dirty="0"/>
              <a:t>David </a:t>
            </a:r>
            <a:r>
              <a:rPr lang="en-AU" dirty="0" smtClean="0"/>
              <a:t>Hays), </a:t>
            </a:r>
            <a:r>
              <a:rPr lang="en-AU" dirty="0"/>
              <a:t>which formalized the notation developed </a:t>
            </a:r>
            <a:r>
              <a:rPr lang="en-AU" dirty="0" smtClean="0"/>
              <a:t>by the </a:t>
            </a:r>
            <a:r>
              <a:rPr lang="en-AU" dirty="0"/>
              <a:t>linguist Lucien </a:t>
            </a:r>
            <a:r>
              <a:rPr lang="en-AU" dirty="0" err="1"/>
              <a:t>Tesniere</a:t>
            </a:r>
            <a:r>
              <a:rPr lang="en-AU" dirty="0"/>
              <a:t> (1959). </a:t>
            </a:r>
            <a:endParaRPr lang="en-AU" dirty="0" smtClean="0"/>
          </a:p>
          <a:p>
            <a:r>
              <a:rPr lang="en-AU" dirty="0" smtClean="0"/>
              <a:t>In </a:t>
            </a:r>
            <a:r>
              <a:rPr lang="en-AU" dirty="0"/>
              <a:t>the late 1970s, many graph notations were designed to represent first-order logic or a </a:t>
            </a:r>
            <a:r>
              <a:rPr lang="en-AU" dirty="0" smtClean="0"/>
              <a:t>formally defined</a:t>
            </a:r>
            <a:r>
              <a:rPr lang="en-AU" dirty="0"/>
              <a:t> </a:t>
            </a:r>
            <a:r>
              <a:rPr lang="en-AU" dirty="0" smtClean="0"/>
              <a:t>subset </a:t>
            </a:r>
            <a:r>
              <a:rPr lang="en-AU" dirty="0"/>
              <a:t>(</a:t>
            </a:r>
            <a:r>
              <a:rPr lang="en-AU" dirty="0" err="1"/>
              <a:t>Findler</a:t>
            </a:r>
            <a:r>
              <a:rPr lang="en-AU" dirty="0"/>
              <a:t> 1979</a:t>
            </a:r>
            <a:r>
              <a:rPr lang="en-AU" dirty="0" smtClean="0"/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950" y="4732754"/>
            <a:ext cx="4862691" cy="186459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9552" y="5192611"/>
            <a:ext cx="4176464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800" i="1" dirty="0">
                <a:solidFill>
                  <a:srgbClr val="FF0000"/>
                </a:solidFill>
              </a:rPr>
              <a:t>Conceptual </a:t>
            </a:r>
            <a:r>
              <a:rPr lang="en-AU" sz="1800" i="1" dirty="0" smtClean="0">
                <a:solidFill>
                  <a:srgbClr val="FF0000"/>
                </a:solidFill>
              </a:rPr>
              <a:t>Graph* </a:t>
            </a:r>
            <a:r>
              <a:rPr lang="en-AU" sz="1800" dirty="0" smtClean="0"/>
              <a:t>(Sowa 1976)</a:t>
            </a:r>
            <a:r>
              <a:rPr lang="en-AU" sz="1800" i="1" dirty="0" smtClean="0">
                <a:solidFill>
                  <a:srgbClr val="FF0000"/>
                </a:solidFill>
              </a:rPr>
              <a:t> </a:t>
            </a:r>
            <a:r>
              <a:rPr lang="en-AU" sz="1800" dirty="0"/>
              <a:t>is an intermediate language for mapping natural language questions and assertions to a </a:t>
            </a:r>
            <a:r>
              <a:rPr lang="en-AU" sz="2000" dirty="0"/>
              <a:t>relational database.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94" y="6396959"/>
            <a:ext cx="4264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800" dirty="0" smtClean="0"/>
              <a:t>* http</a:t>
            </a:r>
            <a:r>
              <a:rPr lang="en-AU" sz="1800" dirty="0"/>
              <a:t>://www.jfsowa.com/cg/cg_hbook.pdf</a:t>
            </a:r>
          </a:p>
        </p:txBody>
      </p:sp>
    </p:spTree>
    <p:extLst>
      <p:ext uri="{BB962C8B-B14F-4D97-AF65-F5344CB8AC3E}">
        <p14:creationId xmlns:p14="http://schemas.microsoft.com/office/powerpoint/2010/main" val="361006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447332" y="583551"/>
            <a:ext cx="8087068" cy="576411"/>
          </a:xfrm>
        </p:spPr>
        <p:txBody>
          <a:bodyPr/>
          <a:lstStyle/>
          <a:p>
            <a:r>
              <a:rPr lang="en-US" dirty="0" smtClean="0"/>
              <a:t>Knowledge Graph Construction (a.k.a. Ontology Learning)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DE1A9-329B-734D-93C3-546967996293}" type="slidenum">
              <a:rPr lang="en-AU" smtClean="0"/>
              <a:t>14</a:t>
            </a:fld>
            <a:fld id="{58C04F4F-BEF0-FA41-8AF6-98D76608D8CB}" type="slidenum">
              <a:rPr lang="en-AU" smtClean="0"/>
              <a:t>14</a:t>
            </a:fld>
            <a:r>
              <a:rPr lang="en-AU" smtClean="0"/>
              <a:t>1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467544" y="5949280"/>
            <a:ext cx="8208143" cy="792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 Ana </a:t>
            </a:r>
            <a:r>
              <a:rPr lang="en-US" sz="1800" dirty="0"/>
              <a:t>Rios-Alvarado and Ivan Lopez-</a:t>
            </a:r>
            <a:r>
              <a:rPr lang="en-US" sz="1800" dirty="0" err="1" smtClean="0"/>
              <a:t>Arevalo</a:t>
            </a:r>
            <a:r>
              <a:rPr lang="en-US" sz="1800" dirty="0" smtClean="0"/>
              <a:t> (Technical Report, 2012): </a:t>
            </a:r>
            <a:r>
              <a:rPr lang="en-US" sz="1800" i="1" dirty="0">
                <a:latin typeface=""/>
              </a:rPr>
              <a:t>Ontology learning from text: Method for learning axioms</a:t>
            </a:r>
            <a:endParaRPr lang="en-US" sz="1800" i="1" dirty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268760"/>
            <a:ext cx="5905128" cy="41084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763" y="1169139"/>
            <a:ext cx="5904656" cy="4807330"/>
          </a:xfrm>
          <a:prstGeom prst="rect">
            <a:avLst/>
          </a:prstGeom>
        </p:spPr>
      </p:pic>
      <p:pic>
        <p:nvPicPr>
          <p:cNvPr id="7" name="Picture 2" descr="https://s3.amazonaws.com/dev.assets.neo4j.com/wp-content/uploads/2013/08/provontology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3" y="2083433"/>
            <a:ext cx="2257266" cy="252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7094" y="4727852"/>
            <a:ext cx="23366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200" dirty="0"/>
              <a:t>https://neo4j.com/blog/using-owl-with-neo4j/</a:t>
            </a:r>
          </a:p>
        </p:txBody>
      </p:sp>
    </p:spTree>
    <p:extLst>
      <p:ext uri="{BB962C8B-B14F-4D97-AF65-F5344CB8AC3E}">
        <p14:creationId xmlns:p14="http://schemas.microsoft.com/office/powerpoint/2010/main" val="110811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6" name="Group 155"/>
          <p:cNvGrpSpPr>
            <a:grpSpLocks/>
          </p:cNvGrpSpPr>
          <p:nvPr/>
        </p:nvGrpSpPr>
        <p:grpSpPr bwMode="auto">
          <a:xfrm>
            <a:off x="34925" y="557213"/>
            <a:ext cx="4105275" cy="5807075"/>
            <a:chOff x="22" y="351"/>
            <a:chExt cx="2586" cy="3658"/>
          </a:xfrm>
        </p:grpSpPr>
        <p:cxnSp>
          <p:nvCxnSpPr>
            <p:cNvPr id="47" name="AutoShape 69"/>
            <p:cNvCxnSpPr>
              <a:cxnSpLocks noChangeShapeType="1"/>
              <a:stCxn id="48" idx="1"/>
              <a:endCxn id="51" idx="0"/>
            </p:cNvCxnSpPr>
            <p:nvPr/>
          </p:nvCxnSpPr>
          <p:spPr bwMode="auto">
            <a:xfrm rot="10800000" flipH="1" flipV="1">
              <a:off x="204" y="530"/>
              <a:ext cx="408" cy="339"/>
            </a:xfrm>
            <a:prstGeom prst="bentConnector4">
              <a:avLst>
                <a:gd name="adj1" fmla="val -35296"/>
                <a:gd name="adj2" fmla="val 76403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48" name="Text Box 75"/>
            <p:cNvSpPr txBox="1">
              <a:spLocks noChangeArrowheads="1"/>
            </p:cNvSpPr>
            <p:nvPr/>
          </p:nvSpPr>
          <p:spPr bwMode="auto">
            <a:xfrm>
              <a:off x="204" y="351"/>
              <a:ext cx="2404" cy="3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 eaLnBrk="0" hangingPunct="0"/>
              <a:r>
                <a:rPr lang="en-GB" sz="900" b="1" dirty="0">
                  <a:solidFill>
                    <a:srgbClr val="000000"/>
                  </a:solidFill>
                  <a:latin typeface="Arial" charset="0"/>
                </a:rPr>
                <a:t>text &gt; sets of corpora are prepared for ontology construction. Web Crawling</a:t>
              </a:r>
              <a:r>
                <a:rPr lang="en-GB" sz="900" b="1" i="1" dirty="0">
                  <a:solidFill>
                    <a:srgbClr val="000000"/>
                  </a:solidFill>
                  <a:latin typeface="Arial" charset="0"/>
                </a:rPr>
                <a:t> </a:t>
              </a:r>
              <a:r>
                <a:rPr lang="en-GB" sz="900" b="1" dirty="0">
                  <a:solidFill>
                    <a:srgbClr val="000000"/>
                  </a:solidFill>
                  <a:latin typeface="Arial" charset="0"/>
                </a:rPr>
                <a:t>is performed to gather web pages from general sources such as Reuters, Discovery and </a:t>
              </a:r>
              <a:r>
                <a:rPr lang="en-GB" sz="900" b="1" dirty="0" err="1">
                  <a:solidFill>
                    <a:srgbClr val="000000"/>
                  </a:solidFill>
                  <a:latin typeface="Arial" charset="0"/>
                </a:rPr>
                <a:t>CNet</a:t>
              </a:r>
              <a:r>
                <a:rPr lang="en-GB" sz="900" b="1" dirty="0">
                  <a:solidFill>
                    <a:srgbClr val="000000"/>
                  </a:solidFill>
                  <a:latin typeface="Arial" charset="0"/>
                </a:rPr>
                <a:t> to create the Contrastive Corpus. Readily available non-domain specific</a:t>
              </a:r>
              <a:endParaRPr lang="en-AU" sz="900" b="1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9" name="Text Box 123"/>
            <p:cNvSpPr txBox="1">
              <a:spLocks noChangeArrowheads="1"/>
            </p:cNvSpPr>
            <p:nvPr/>
          </p:nvSpPr>
          <p:spPr bwMode="auto">
            <a:xfrm>
              <a:off x="22" y="1345"/>
              <a:ext cx="1180" cy="1556"/>
            </a:xfrm>
            <a:prstGeom prst="rect">
              <a:avLst/>
            </a:prstGeom>
            <a:solidFill>
              <a:srgbClr val="CC0000">
                <a:alpha val="5098"/>
              </a:srgbClr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lIns="18000" tIns="10800" rIns="18000" bIns="10800">
              <a:spAutoFit/>
            </a:bodyPr>
            <a:lstStyle>
              <a:lvl1pPr marL="180975" indent="-180975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>
                <a:buFontTx/>
                <a:buChar char="•"/>
              </a:pPr>
              <a:r>
                <a:rPr lang="en-AU" sz="2000">
                  <a:solidFill>
                    <a:srgbClr val="000000"/>
                  </a:solidFill>
                  <a:latin typeface="Arial" charset="0"/>
                </a:rPr>
                <a:t>parse HTML/XML files for texts.</a:t>
              </a:r>
            </a:p>
            <a:p>
              <a:pPr>
                <a:buFontTx/>
                <a:buChar char="•"/>
              </a:pPr>
              <a:r>
                <a:rPr lang="en-AU" sz="2000">
                  <a:solidFill>
                    <a:srgbClr val="000000"/>
                  </a:solidFill>
                  <a:latin typeface="Arial" charset="0"/>
                </a:rPr>
                <a:t>segment texts to identify sentences.</a:t>
              </a:r>
            </a:p>
            <a:p>
              <a:pPr>
                <a:buFontTx/>
                <a:buChar char="•"/>
              </a:pPr>
              <a:r>
                <a:rPr lang="en-AU" sz="2000" b="1">
                  <a:solidFill>
                    <a:srgbClr val="CC0000"/>
                  </a:solidFill>
                  <a:latin typeface="Arial" charset="0"/>
                </a:rPr>
                <a:t>remove noise</a:t>
              </a:r>
              <a:r>
                <a:rPr lang="en-AU" sz="2000">
                  <a:solidFill>
                    <a:srgbClr val="000000"/>
                  </a:solidFill>
                  <a:latin typeface="Arial" charset="0"/>
                </a:rPr>
                <a:t>.</a:t>
              </a:r>
            </a:p>
          </p:txBody>
        </p:sp>
        <p:cxnSp>
          <p:nvCxnSpPr>
            <p:cNvPr id="50" name="AutoShape 125"/>
            <p:cNvCxnSpPr>
              <a:cxnSpLocks noChangeShapeType="1"/>
              <a:stCxn id="51" idx="2"/>
              <a:endCxn id="49" idx="0"/>
            </p:cNvCxnSpPr>
            <p:nvPr/>
          </p:nvCxnSpPr>
          <p:spPr bwMode="auto">
            <a:xfrm>
              <a:off x="612" y="1231"/>
              <a:ext cx="0" cy="11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51" name="Text Box 135">
              <a:hlinkClick r:id="rId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158" y="869"/>
              <a:ext cx="908" cy="362"/>
            </a:xfrm>
            <a:prstGeom prst="rect">
              <a:avLst/>
            </a:prstGeom>
            <a:solidFill>
              <a:srgbClr val="5F5F5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rIns="0"/>
            <a:lstStyle>
              <a:lvl1pPr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 algn="ctr" eaLnBrk="0" hangingPunct="0"/>
              <a:r>
                <a:rPr lang="en-US" sz="1600" b="1">
                  <a:solidFill>
                    <a:srgbClr val="FFFFFF"/>
                  </a:solidFill>
                  <a:latin typeface="Arial" charset="0"/>
                </a:rPr>
                <a:t>Text Preprocessing</a:t>
              </a:r>
            </a:p>
          </p:txBody>
        </p:sp>
        <p:sp>
          <p:nvSpPr>
            <p:cNvPr id="52" name="Rectangle 145"/>
            <p:cNvSpPr>
              <a:spLocks noChangeArrowheads="1"/>
            </p:cNvSpPr>
            <p:nvPr/>
          </p:nvSpPr>
          <p:spPr bwMode="auto">
            <a:xfrm>
              <a:off x="22" y="3177"/>
              <a:ext cx="1180" cy="832"/>
            </a:xfrm>
            <a:prstGeom prst="rect">
              <a:avLst/>
            </a:prstGeom>
            <a:solidFill>
              <a:srgbClr val="000099">
                <a:alpha val="5098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AU" sz="2000">
                  <a:solidFill>
                    <a:srgbClr val="000099"/>
                  </a:solidFill>
                </a:rPr>
                <a:t>...</a:t>
              </a:r>
              <a:r>
                <a:rPr lang="en-AU" sz="2000" i="1">
                  <a:solidFill>
                    <a:srgbClr val="000099"/>
                  </a:solidFill>
                </a:rPr>
                <a:t>University of WA… universities of Perth...</a:t>
              </a:r>
            </a:p>
          </p:txBody>
        </p:sp>
      </p:grpSp>
      <p:grpSp>
        <p:nvGrpSpPr>
          <p:cNvPr id="53" name="Group 156"/>
          <p:cNvGrpSpPr>
            <a:grpSpLocks/>
          </p:cNvGrpSpPr>
          <p:nvPr/>
        </p:nvGrpSpPr>
        <p:grpSpPr bwMode="auto">
          <a:xfrm>
            <a:off x="971550" y="1306513"/>
            <a:ext cx="3816350" cy="5059362"/>
            <a:chOff x="612" y="823"/>
            <a:chExt cx="2404" cy="3187"/>
          </a:xfrm>
        </p:grpSpPr>
        <p:sp>
          <p:nvSpPr>
            <p:cNvPr id="54" name="Text Box 126"/>
            <p:cNvSpPr txBox="1">
              <a:spLocks noChangeArrowheads="1"/>
            </p:cNvSpPr>
            <p:nvPr/>
          </p:nvSpPr>
          <p:spPr bwMode="auto">
            <a:xfrm>
              <a:off x="1247" y="1344"/>
              <a:ext cx="1769" cy="1748"/>
            </a:xfrm>
            <a:prstGeom prst="rect">
              <a:avLst/>
            </a:prstGeom>
            <a:solidFill>
              <a:srgbClr val="CC0000">
                <a:alpha val="5098"/>
              </a:srgbClr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lIns="18000" tIns="10800" rIns="18000" bIns="10800">
              <a:spAutoFit/>
            </a:bodyPr>
            <a:lstStyle>
              <a:lvl1pPr marL="180975" indent="-180975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>
                <a:buFontTx/>
                <a:buChar char="•"/>
              </a:pPr>
              <a:r>
                <a:rPr lang="en-AU" sz="2000" dirty="0">
                  <a:solidFill>
                    <a:srgbClr val="000000"/>
                  </a:solidFill>
                  <a:latin typeface="Arial" charset="0"/>
                </a:rPr>
                <a:t>parse sentences for part-of-speech and grammatical information.</a:t>
              </a:r>
            </a:p>
            <a:p>
              <a:pPr>
                <a:buFontTx/>
                <a:buChar char="•"/>
              </a:pPr>
              <a:r>
                <a:rPr lang="en-AU" sz="2000" b="1" dirty="0">
                  <a:solidFill>
                    <a:srgbClr val="CC0000"/>
                  </a:solidFill>
                  <a:latin typeface="Arial" charset="0"/>
                </a:rPr>
                <a:t>extract noun phrases</a:t>
              </a:r>
              <a:r>
                <a:rPr lang="en-AU" sz="2000" dirty="0">
                  <a:solidFill>
                    <a:srgbClr val="000000"/>
                  </a:solidFill>
                  <a:latin typeface="Arial" charset="0"/>
                </a:rPr>
                <a:t> as term candidates and measure their </a:t>
              </a:r>
              <a:r>
                <a:rPr lang="en-AU" sz="2000" dirty="0" err="1">
                  <a:solidFill>
                    <a:srgbClr val="000000"/>
                  </a:solidFill>
                  <a:latin typeface="Arial" charset="0"/>
                </a:rPr>
                <a:t>collocational</a:t>
              </a:r>
              <a:r>
                <a:rPr lang="en-AU" sz="2000" dirty="0">
                  <a:solidFill>
                    <a:srgbClr val="000000"/>
                  </a:solidFill>
                  <a:latin typeface="Arial" charset="0"/>
                </a:rPr>
                <a:t> strength (i.e. </a:t>
              </a:r>
              <a:r>
                <a:rPr lang="en-AU" sz="2000" b="1" dirty="0" err="1">
                  <a:solidFill>
                    <a:srgbClr val="CC0000"/>
                  </a:solidFill>
                  <a:latin typeface="Arial" charset="0"/>
                </a:rPr>
                <a:t>unithood</a:t>
              </a:r>
              <a:r>
                <a:rPr lang="en-AU" sz="2000" dirty="0">
                  <a:solidFill>
                    <a:srgbClr val="000000"/>
                  </a:solidFill>
                  <a:latin typeface="Arial" charset="0"/>
                </a:rPr>
                <a:t>).</a:t>
              </a:r>
            </a:p>
          </p:txBody>
        </p:sp>
        <p:cxnSp>
          <p:nvCxnSpPr>
            <p:cNvPr id="55" name="AutoShape 129"/>
            <p:cNvCxnSpPr>
              <a:cxnSpLocks noChangeShapeType="1"/>
              <a:stCxn id="56" idx="2"/>
              <a:endCxn id="54" idx="0"/>
            </p:cNvCxnSpPr>
            <p:nvPr/>
          </p:nvCxnSpPr>
          <p:spPr bwMode="auto">
            <a:xfrm>
              <a:off x="2132" y="1230"/>
              <a:ext cx="0" cy="11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56" name="Text Box 132">
              <a:hlinkClick r:id="rId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1746" y="869"/>
              <a:ext cx="771" cy="361"/>
            </a:xfrm>
            <a:prstGeom prst="rect">
              <a:avLst/>
            </a:prstGeom>
            <a:solidFill>
              <a:srgbClr val="5F5F5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rIns="0"/>
            <a:lstStyle>
              <a:lvl1pPr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 algn="ctr" eaLnBrk="0" hangingPunct="0"/>
              <a:r>
                <a:rPr lang="en-US" sz="1600" b="1">
                  <a:solidFill>
                    <a:srgbClr val="FFFFFF"/>
                  </a:solidFill>
                  <a:latin typeface="Arial" charset="0"/>
                </a:rPr>
                <a:t>Text Processing</a:t>
              </a:r>
            </a:p>
          </p:txBody>
        </p:sp>
        <p:cxnSp>
          <p:nvCxnSpPr>
            <p:cNvPr id="57" name="AutoShape 137"/>
            <p:cNvCxnSpPr>
              <a:cxnSpLocks noChangeShapeType="1"/>
              <a:stCxn id="51" idx="3"/>
              <a:endCxn id="56" idx="1"/>
            </p:cNvCxnSpPr>
            <p:nvPr/>
          </p:nvCxnSpPr>
          <p:spPr bwMode="auto">
            <a:xfrm>
              <a:off x="1066" y="1050"/>
              <a:ext cx="680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58" name="Text Box 141"/>
            <p:cNvSpPr txBox="1">
              <a:spLocks noChangeArrowheads="1"/>
            </p:cNvSpPr>
            <p:nvPr/>
          </p:nvSpPr>
          <p:spPr bwMode="auto">
            <a:xfrm>
              <a:off x="1157" y="823"/>
              <a:ext cx="45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r>
                <a:rPr lang="en-AU" sz="2000" dirty="0">
                  <a:solidFill>
                    <a:srgbClr val="000000"/>
                  </a:solidFill>
                  <a:latin typeface="Arial" charset="0"/>
                </a:rPr>
                <a:t>texts</a:t>
              </a:r>
            </a:p>
          </p:txBody>
        </p:sp>
        <p:sp>
          <p:nvSpPr>
            <p:cNvPr id="59" name="Rectangle 144"/>
            <p:cNvSpPr>
              <a:spLocks noChangeArrowheads="1"/>
            </p:cNvSpPr>
            <p:nvPr/>
          </p:nvSpPr>
          <p:spPr bwMode="auto">
            <a:xfrm>
              <a:off x="1247" y="3369"/>
              <a:ext cx="1769" cy="640"/>
            </a:xfrm>
            <a:prstGeom prst="rect">
              <a:avLst/>
            </a:prstGeom>
            <a:solidFill>
              <a:srgbClr val="000099">
                <a:alpha val="5098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AU" sz="2000">
                  <a:solidFill>
                    <a:srgbClr val="000000"/>
                  </a:solidFill>
                </a:rPr>
                <a:t>...</a:t>
              </a:r>
              <a:r>
                <a:rPr lang="en-AU" sz="2000" b="1" i="1">
                  <a:solidFill>
                    <a:srgbClr val="000099"/>
                  </a:solidFill>
                </a:rPr>
                <a:t>[University of WA]</a:t>
              </a:r>
              <a:r>
                <a:rPr lang="en-AU" sz="2000">
                  <a:solidFill>
                    <a:srgbClr val="000000"/>
                  </a:solidFill>
                </a:rPr>
                <a:t>…</a:t>
              </a:r>
              <a:r>
                <a:rPr lang="en-AU" sz="2000" b="1" i="1">
                  <a:solidFill>
                    <a:srgbClr val="000099"/>
                  </a:solidFill>
                </a:rPr>
                <a:t>[universities] of [Perth]</a:t>
              </a:r>
              <a:r>
                <a:rPr lang="en-AU" sz="2000">
                  <a:solidFill>
                    <a:srgbClr val="000000"/>
                  </a:solidFill>
                </a:rPr>
                <a:t>….</a:t>
              </a:r>
            </a:p>
          </p:txBody>
        </p:sp>
        <p:cxnSp>
          <p:nvCxnSpPr>
            <p:cNvPr id="60" name="AutoShape 152"/>
            <p:cNvCxnSpPr>
              <a:cxnSpLocks noChangeShapeType="1"/>
              <a:stCxn id="52" idx="2"/>
              <a:endCxn id="59" idx="2"/>
            </p:cNvCxnSpPr>
            <p:nvPr/>
          </p:nvCxnSpPr>
          <p:spPr bwMode="auto">
            <a:xfrm rot="16200000" flipH="1">
              <a:off x="1371" y="3250"/>
              <a:ext cx="1" cy="1520"/>
            </a:xfrm>
            <a:prstGeom prst="bentConnector3">
              <a:avLst>
                <a:gd name="adj1" fmla="val 14400005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61" name="Group 157"/>
          <p:cNvGrpSpPr>
            <a:grpSpLocks/>
          </p:cNvGrpSpPr>
          <p:nvPr/>
        </p:nvGrpSpPr>
        <p:grpSpPr bwMode="auto">
          <a:xfrm>
            <a:off x="3384550" y="1287463"/>
            <a:ext cx="3779838" cy="5080000"/>
            <a:chOff x="2132" y="811"/>
            <a:chExt cx="2381" cy="3200"/>
          </a:xfrm>
        </p:grpSpPr>
        <p:sp>
          <p:nvSpPr>
            <p:cNvPr id="62" name="Text Box 142"/>
            <p:cNvSpPr txBox="1">
              <a:spLocks noChangeArrowheads="1"/>
            </p:cNvSpPr>
            <p:nvPr/>
          </p:nvSpPr>
          <p:spPr bwMode="auto">
            <a:xfrm>
              <a:off x="2472" y="811"/>
              <a:ext cx="952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 algn="ctr"/>
              <a:r>
                <a:rPr lang="en-AU" sz="2000">
                  <a:solidFill>
                    <a:srgbClr val="000000"/>
                  </a:solidFill>
                  <a:latin typeface="Arial" charset="0"/>
                </a:rPr>
                <a:t>term candidates</a:t>
              </a:r>
            </a:p>
          </p:txBody>
        </p:sp>
        <p:sp>
          <p:nvSpPr>
            <p:cNvPr id="63" name="Text Box 127"/>
            <p:cNvSpPr txBox="1">
              <a:spLocks noChangeArrowheads="1"/>
            </p:cNvSpPr>
            <p:nvPr/>
          </p:nvSpPr>
          <p:spPr bwMode="auto">
            <a:xfrm>
              <a:off x="3061" y="1344"/>
              <a:ext cx="1452" cy="1364"/>
            </a:xfrm>
            <a:prstGeom prst="rect">
              <a:avLst/>
            </a:prstGeom>
            <a:solidFill>
              <a:srgbClr val="CC0000">
                <a:alpha val="5098"/>
              </a:srgbClr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lIns="18000" tIns="10800" rIns="18000" bIns="10800">
              <a:spAutoFit/>
            </a:bodyPr>
            <a:lstStyle>
              <a:lvl1pPr marL="269875" indent="-269875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>
                <a:buFontTx/>
                <a:buChar char="•"/>
              </a:pPr>
              <a:r>
                <a:rPr lang="en-AU" sz="2000">
                  <a:solidFill>
                    <a:srgbClr val="000000"/>
                  </a:solidFill>
                  <a:latin typeface="Arial" charset="0"/>
                </a:rPr>
                <a:t>determine the relevance of term candidates with respect to a domain (i.e. </a:t>
              </a:r>
              <a:r>
                <a:rPr lang="en-AU" sz="2000" b="1">
                  <a:solidFill>
                    <a:srgbClr val="CC0000"/>
                  </a:solidFill>
                  <a:latin typeface="Arial" charset="0"/>
                </a:rPr>
                <a:t>termhood</a:t>
              </a:r>
              <a:r>
                <a:rPr lang="en-AU" sz="2000">
                  <a:solidFill>
                    <a:srgbClr val="000000"/>
                  </a:solidFill>
                  <a:latin typeface="Arial" charset="0"/>
                </a:rPr>
                <a:t>) using text corpora.</a:t>
              </a:r>
            </a:p>
          </p:txBody>
        </p:sp>
        <p:cxnSp>
          <p:nvCxnSpPr>
            <p:cNvPr id="64" name="AutoShape 130"/>
            <p:cNvCxnSpPr>
              <a:cxnSpLocks noChangeShapeType="1"/>
              <a:stCxn id="65" idx="2"/>
              <a:endCxn id="63" idx="0"/>
            </p:cNvCxnSpPr>
            <p:nvPr/>
          </p:nvCxnSpPr>
          <p:spPr bwMode="auto">
            <a:xfrm>
              <a:off x="3787" y="1232"/>
              <a:ext cx="0" cy="112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65" name="Text Box 133">
              <a:hlinkClick r:id="rId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3379" y="866"/>
              <a:ext cx="816" cy="366"/>
            </a:xfrm>
            <a:prstGeom prst="rect">
              <a:avLst/>
            </a:prstGeom>
            <a:solidFill>
              <a:srgbClr val="5F5F5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rIns="0"/>
            <a:lstStyle>
              <a:lvl1pPr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 algn="ctr" eaLnBrk="0" hangingPunct="0"/>
              <a:r>
                <a:rPr lang="en-US" sz="1600" b="1">
                  <a:solidFill>
                    <a:srgbClr val="FFFFFF"/>
                  </a:solidFill>
                  <a:latin typeface="Arial" charset="0"/>
                </a:rPr>
                <a:t>Term Recognition</a:t>
              </a:r>
            </a:p>
          </p:txBody>
        </p:sp>
        <p:cxnSp>
          <p:nvCxnSpPr>
            <p:cNvPr id="66" name="AutoShape 136"/>
            <p:cNvCxnSpPr>
              <a:cxnSpLocks noChangeShapeType="1"/>
              <a:stCxn id="56" idx="3"/>
              <a:endCxn id="65" idx="1"/>
            </p:cNvCxnSpPr>
            <p:nvPr/>
          </p:nvCxnSpPr>
          <p:spPr bwMode="auto">
            <a:xfrm flipV="1">
              <a:off x="2517" y="1049"/>
              <a:ext cx="862" cy="1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67" name="Rectangle 146"/>
            <p:cNvSpPr>
              <a:spLocks noChangeArrowheads="1"/>
            </p:cNvSpPr>
            <p:nvPr/>
          </p:nvSpPr>
          <p:spPr bwMode="auto">
            <a:xfrm>
              <a:off x="3062" y="2795"/>
              <a:ext cx="1451" cy="1216"/>
            </a:xfrm>
            <a:prstGeom prst="rect">
              <a:avLst/>
            </a:prstGeom>
            <a:solidFill>
              <a:srgbClr val="000099">
                <a:alpha val="5098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AU" sz="2000" b="1" i="1">
                  <a:solidFill>
                    <a:srgbClr val="000099"/>
                  </a:solidFill>
                </a:rPr>
                <a:t>[University of WA]</a:t>
              </a:r>
            </a:p>
            <a:p>
              <a:r>
                <a:rPr lang="en-AU" sz="2000" b="1" i="1">
                  <a:solidFill>
                    <a:srgbClr val="000099"/>
                  </a:solidFill>
                </a:rPr>
                <a:t>[education]</a:t>
              </a:r>
            </a:p>
            <a:p>
              <a:r>
                <a:rPr lang="en-AU" sz="2000" b="1" i="1">
                  <a:solidFill>
                    <a:srgbClr val="000099"/>
                  </a:solidFill>
                </a:rPr>
                <a:t>[next year]</a:t>
              </a:r>
            </a:p>
            <a:p>
              <a:r>
                <a:rPr lang="en-AU" sz="2000" b="1" i="1">
                  <a:solidFill>
                    <a:srgbClr val="000099"/>
                  </a:solidFill>
                </a:rPr>
                <a:t>[Perth]</a:t>
              </a:r>
            </a:p>
            <a:p>
              <a:r>
                <a:rPr lang="en-AU" sz="2000">
                  <a:solidFill>
                    <a:srgbClr val="000099"/>
                  </a:solidFill>
                </a:rPr>
                <a:t>…</a:t>
              </a:r>
            </a:p>
          </p:txBody>
        </p:sp>
        <p:cxnSp>
          <p:nvCxnSpPr>
            <p:cNvPr id="68" name="AutoShape 153"/>
            <p:cNvCxnSpPr>
              <a:cxnSpLocks noChangeShapeType="1"/>
              <a:stCxn id="59" idx="2"/>
              <a:endCxn id="67" idx="2"/>
            </p:cNvCxnSpPr>
            <p:nvPr/>
          </p:nvCxnSpPr>
          <p:spPr bwMode="auto">
            <a:xfrm rot="16200000" flipH="1">
              <a:off x="2959" y="3182"/>
              <a:ext cx="2" cy="1656"/>
            </a:xfrm>
            <a:prstGeom prst="bentConnector3">
              <a:avLst>
                <a:gd name="adj1" fmla="val 7300000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69" name="Group 158"/>
          <p:cNvGrpSpPr>
            <a:grpSpLocks/>
          </p:cNvGrpSpPr>
          <p:nvPr/>
        </p:nvGrpSpPr>
        <p:grpSpPr bwMode="auto">
          <a:xfrm>
            <a:off x="6013450" y="619125"/>
            <a:ext cx="2825750" cy="5748338"/>
            <a:chOff x="3788" y="390"/>
            <a:chExt cx="1780" cy="3621"/>
          </a:xfrm>
        </p:grpSpPr>
        <p:cxnSp>
          <p:nvCxnSpPr>
            <p:cNvPr id="70" name="AutoShape 21"/>
            <p:cNvCxnSpPr>
              <a:cxnSpLocks noChangeShapeType="1"/>
              <a:stCxn id="74" idx="0"/>
              <a:endCxn id="71" idx="3"/>
            </p:cNvCxnSpPr>
            <p:nvPr/>
          </p:nvCxnSpPr>
          <p:spPr bwMode="auto">
            <a:xfrm rot="-5400000">
              <a:off x="5090" y="812"/>
              <a:ext cx="115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71" name="AutoShape 86"/>
            <p:cNvSpPr>
              <a:spLocks noChangeArrowheads="1"/>
            </p:cNvSpPr>
            <p:nvPr/>
          </p:nvSpPr>
          <p:spPr bwMode="auto">
            <a:xfrm>
              <a:off x="4785" y="390"/>
              <a:ext cx="726" cy="364"/>
            </a:xfrm>
            <a:prstGeom prst="can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18000" tIns="10800" rIns="18000" bIns="10800" anchor="ctr"/>
            <a:lstStyle/>
            <a:p>
              <a:pPr algn="ctr" eaLnBrk="0" hangingPunct="0"/>
              <a:r>
                <a:rPr lang="en-US" sz="1200" b="1">
                  <a:solidFill>
                    <a:srgbClr val="000000"/>
                  </a:solidFill>
                </a:rPr>
                <a:t>Lightweight Ontologies</a:t>
              </a:r>
            </a:p>
          </p:txBody>
        </p:sp>
        <p:sp>
          <p:nvSpPr>
            <p:cNvPr id="72" name="Text Box 128"/>
            <p:cNvSpPr txBox="1">
              <a:spLocks noChangeArrowheads="1"/>
            </p:cNvSpPr>
            <p:nvPr/>
          </p:nvSpPr>
          <p:spPr bwMode="auto">
            <a:xfrm>
              <a:off x="4558" y="1344"/>
              <a:ext cx="1010" cy="980"/>
            </a:xfrm>
            <a:prstGeom prst="rect">
              <a:avLst/>
            </a:prstGeom>
            <a:solidFill>
              <a:srgbClr val="CC0000">
                <a:alpha val="5098"/>
              </a:srgbClr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lIns="18000" tIns="10800" rIns="18000" bIns="10800">
              <a:spAutoFit/>
            </a:bodyPr>
            <a:lstStyle>
              <a:lvl1pPr marL="273050" indent="-2730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>
                <a:buFontTx/>
                <a:buChar char="•"/>
              </a:pPr>
              <a:r>
                <a:rPr lang="en-AU" sz="2000" b="1">
                  <a:solidFill>
                    <a:srgbClr val="CC0000"/>
                  </a:solidFill>
                  <a:latin typeface="Arial" charset="0"/>
                </a:rPr>
                <a:t>acquire semantic relations</a:t>
              </a:r>
              <a:r>
                <a:rPr lang="en-AU" sz="2000">
                  <a:solidFill>
                    <a:srgbClr val="000000"/>
                  </a:solidFill>
                  <a:latin typeface="Arial" charset="0"/>
                </a:rPr>
                <a:t> between terms.</a:t>
              </a:r>
            </a:p>
          </p:txBody>
        </p:sp>
        <p:cxnSp>
          <p:nvCxnSpPr>
            <p:cNvPr id="73" name="AutoShape 131"/>
            <p:cNvCxnSpPr>
              <a:cxnSpLocks noChangeShapeType="1"/>
              <a:stCxn id="74" idx="2"/>
              <a:endCxn id="72" idx="0"/>
            </p:cNvCxnSpPr>
            <p:nvPr/>
          </p:nvCxnSpPr>
          <p:spPr bwMode="auto">
            <a:xfrm rot="5400000">
              <a:off x="5049" y="1246"/>
              <a:ext cx="112" cy="85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74" name="Text Box 134">
              <a:hlinkClick r:id="rId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739" y="869"/>
              <a:ext cx="817" cy="363"/>
            </a:xfrm>
            <a:prstGeom prst="rect">
              <a:avLst/>
            </a:prstGeom>
            <a:solidFill>
              <a:srgbClr val="5F5F5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rIns="0"/>
            <a:lstStyle>
              <a:lvl1pPr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 algn="ctr" eaLnBrk="0" hangingPunct="0"/>
              <a:r>
                <a:rPr lang="en-US" sz="1600" b="1">
                  <a:solidFill>
                    <a:srgbClr val="FFFFFF"/>
                  </a:solidFill>
                  <a:latin typeface="Arial" charset="0"/>
                </a:rPr>
                <a:t>Relation Acquisition</a:t>
              </a:r>
            </a:p>
          </p:txBody>
        </p:sp>
        <p:cxnSp>
          <p:nvCxnSpPr>
            <p:cNvPr id="75" name="AutoShape 138"/>
            <p:cNvCxnSpPr>
              <a:cxnSpLocks noChangeShapeType="1"/>
              <a:stCxn id="65" idx="3"/>
              <a:endCxn id="74" idx="1"/>
            </p:cNvCxnSpPr>
            <p:nvPr/>
          </p:nvCxnSpPr>
          <p:spPr bwMode="auto">
            <a:xfrm>
              <a:off x="4195" y="1049"/>
              <a:ext cx="544" cy="2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76" name="Text Box 143"/>
            <p:cNvSpPr txBox="1">
              <a:spLocks noChangeArrowheads="1"/>
            </p:cNvSpPr>
            <p:nvPr/>
          </p:nvSpPr>
          <p:spPr bwMode="auto">
            <a:xfrm>
              <a:off x="4196" y="800"/>
              <a:ext cx="5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 algn="ctr"/>
              <a:r>
                <a:rPr lang="en-AU" sz="2000" dirty="0">
                  <a:solidFill>
                    <a:srgbClr val="000000"/>
                  </a:solidFill>
                  <a:latin typeface="Arial" charset="0"/>
                </a:rPr>
                <a:t>terms</a:t>
              </a:r>
            </a:p>
          </p:txBody>
        </p:sp>
        <p:sp>
          <p:nvSpPr>
            <p:cNvPr id="77" name="Rectangle 147"/>
            <p:cNvSpPr>
              <a:spLocks noChangeArrowheads="1"/>
            </p:cNvSpPr>
            <p:nvPr/>
          </p:nvSpPr>
          <p:spPr bwMode="auto">
            <a:xfrm>
              <a:off x="4558" y="2976"/>
              <a:ext cx="1010" cy="1028"/>
            </a:xfrm>
            <a:prstGeom prst="rect">
              <a:avLst/>
            </a:prstGeom>
            <a:solidFill>
              <a:srgbClr val="000099">
                <a:alpha val="5098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AU" sz="2000">
                  <a:solidFill>
                    <a:srgbClr val="000000"/>
                  </a:solidFill>
                </a:rPr>
                <a:t>How is</a:t>
              </a:r>
              <a:r>
                <a:rPr lang="en-AU" sz="2000" b="1" i="1">
                  <a:solidFill>
                    <a:srgbClr val="000000"/>
                  </a:solidFill>
                </a:rPr>
                <a:t> </a:t>
              </a:r>
              <a:r>
                <a:rPr lang="en-AU" sz="2000" b="1" i="1">
                  <a:solidFill>
                    <a:srgbClr val="000099"/>
                  </a:solidFill>
                </a:rPr>
                <a:t>[University of WA]</a:t>
              </a:r>
              <a:r>
                <a:rPr lang="en-AU" sz="2000" b="1" i="1">
                  <a:solidFill>
                    <a:srgbClr val="000000"/>
                  </a:solidFill>
                </a:rPr>
                <a:t> </a:t>
              </a:r>
              <a:r>
                <a:rPr lang="en-AU" sz="2000">
                  <a:solidFill>
                    <a:srgbClr val="000000"/>
                  </a:solidFill>
                </a:rPr>
                <a:t>related to</a:t>
              </a:r>
              <a:r>
                <a:rPr lang="en-AU" sz="2000" b="1" i="1">
                  <a:solidFill>
                    <a:srgbClr val="000000"/>
                  </a:solidFill>
                </a:rPr>
                <a:t> </a:t>
              </a:r>
              <a:r>
                <a:rPr lang="en-AU" sz="2000" b="1" i="1">
                  <a:solidFill>
                    <a:srgbClr val="000099"/>
                  </a:solidFill>
                </a:rPr>
                <a:t>[education]</a:t>
              </a:r>
              <a:endParaRPr lang="en-AU" sz="2000">
                <a:solidFill>
                  <a:srgbClr val="000000"/>
                </a:solidFill>
              </a:endParaRPr>
            </a:p>
          </p:txBody>
        </p:sp>
        <p:cxnSp>
          <p:nvCxnSpPr>
            <p:cNvPr id="78" name="AutoShape 154"/>
            <p:cNvCxnSpPr>
              <a:cxnSpLocks noChangeShapeType="1"/>
              <a:stCxn id="67" idx="2"/>
              <a:endCxn id="77" idx="2"/>
            </p:cNvCxnSpPr>
            <p:nvPr/>
          </p:nvCxnSpPr>
          <p:spPr bwMode="auto">
            <a:xfrm rot="5400000" flipH="1" flipV="1">
              <a:off x="4422" y="3370"/>
              <a:ext cx="7" cy="1275"/>
            </a:xfrm>
            <a:prstGeom prst="bentConnector3">
              <a:avLst>
                <a:gd name="adj1" fmla="val -1929602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 smtClean="0"/>
              <a:t>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0305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179512" y="332309"/>
            <a:ext cx="6984776" cy="576411"/>
          </a:xfrm>
        </p:spPr>
        <p:txBody>
          <a:bodyPr/>
          <a:lstStyle/>
          <a:p>
            <a:r>
              <a:rPr lang="en-US" dirty="0" smtClean="0"/>
              <a:t>A semi-automatic ontology learning system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50330"/>
            <a:ext cx="6759575" cy="429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3275857" y="6237312"/>
            <a:ext cx="5868144" cy="318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  <a:spcBef>
                <a:spcPct val="20000"/>
              </a:spcBef>
            </a:pPr>
            <a:r>
              <a:rPr lang="en-AU" sz="1600" b="1" dirty="0" smtClean="0">
                <a:solidFill>
                  <a:srgbClr val="27348B"/>
                </a:solidFill>
              </a:rPr>
              <a:t>Wei </a:t>
            </a:r>
            <a:r>
              <a:rPr lang="en-AU" sz="1600" b="1" dirty="0">
                <a:solidFill>
                  <a:srgbClr val="27348B"/>
                </a:solidFill>
              </a:rPr>
              <a:t>Liu, </a:t>
            </a:r>
            <a:r>
              <a:rPr lang="en-AU" sz="1600" b="1" dirty="0" smtClean="0">
                <a:solidFill>
                  <a:srgbClr val="27348B"/>
                </a:solidFill>
              </a:rPr>
              <a:t>Arno </a:t>
            </a:r>
            <a:r>
              <a:rPr lang="en-AU" sz="1600" b="1" dirty="0" err="1">
                <a:solidFill>
                  <a:srgbClr val="27348B"/>
                </a:solidFill>
              </a:rPr>
              <a:t>Scharl</a:t>
            </a:r>
            <a:r>
              <a:rPr lang="en-AU" sz="1600" b="1" dirty="0">
                <a:solidFill>
                  <a:srgbClr val="27348B"/>
                </a:solidFill>
              </a:rPr>
              <a:t> &amp; </a:t>
            </a:r>
            <a:r>
              <a:rPr lang="en-AU" sz="1600" b="1" dirty="0" smtClean="0">
                <a:solidFill>
                  <a:srgbClr val="27348B"/>
                </a:solidFill>
              </a:rPr>
              <a:t>Albert </a:t>
            </a:r>
            <a:r>
              <a:rPr lang="en-AU" sz="1600" b="1" dirty="0" err="1">
                <a:solidFill>
                  <a:srgbClr val="27348B"/>
                </a:solidFill>
              </a:rPr>
              <a:t>Weischselbraun</a:t>
            </a:r>
            <a:r>
              <a:rPr lang="en-AU" sz="1600" b="1" dirty="0">
                <a:solidFill>
                  <a:srgbClr val="27348B"/>
                </a:solidFill>
              </a:rPr>
              <a:t>, 2005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 smtClean="0"/>
              <a:t>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200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67841" y="764530"/>
            <a:ext cx="6048375" cy="576411"/>
          </a:xfrm>
        </p:spPr>
        <p:txBody>
          <a:bodyPr/>
          <a:lstStyle/>
          <a:p>
            <a:r>
              <a:rPr lang="en-US" dirty="0" smtClean="0"/>
              <a:t>Results of climate change data analysis</a:t>
            </a:r>
            <a:endParaRPr 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989138"/>
            <a:ext cx="2884487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2060575"/>
            <a:ext cx="3040063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 smtClean="0"/>
              <a:t>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981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67841" y="764530"/>
            <a:ext cx="6048375" cy="576411"/>
          </a:xfrm>
        </p:spPr>
        <p:txBody>
          <a:bodyPr/>
          <a:lstStyle/>
          <a:p>
            <a:r>
              <a:rPr lang="en-US" dirty="0" smtClean="0"/>
              <a:t>Semantic Network </a:t>
            </a:r>
            <a:r>
              <a:rPr lang="en-US" dirty="0" err="1" smtClean="0"/>
              <a:t>Visualisation</a:t>
            </a:r>
            <a:endParaRPr lang="en-US" dirty="0"/>
          </a:p>
        </p:txBody>
      </p:sp>
      <p:pic>
        <p:nvPicPr>
          <p:cNvPr id="10" name="Picture 2" descr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74763" y="1785938"/>
            <a:ext cx="6623050" cy="4357687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 smtClean="0"/>
              <a:t>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955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Spreading Activation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30288" y="1785938"/>
            <a:ext cx="7112000" cy="4357687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6325" y="1785938"/>
            <a:ext cx="7019925" cy="4357687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6950" y="1785938"/>
            <a:ext cx="7178675" cy="435768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 smtClean="0"/>
              <a:t>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704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468312" y="625795"/>
            <a:ext cx="6048375" cy="576411"/>
          </a:xfrm>
        </p:spPr>
        <p:txBody>
          <a:bodyPr/>
          <a:lstStyle/>
          <a:p>
            <a:r>
              <a:rPr lang="en-AU" dirty="0" smtClean="0"/>
              <a:t>Outline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DE1A9-329B-734D-93C3-546967996293}" type="slidenum">
              <a:rPr lang="en-AU" smtClean="0"/>
              <a:t>2</a:t>
            </a:fld>
            <a:fld id="{58C04F4F-BEF0-FA41-8AF6-98D76608D8CB}" type="slidenum">
              <a:rPr lang="en-AU" smtClean="0"/>
              <a:t>2</a:t>
            </a:fld>
            <a:r>
              <a:rPr lang="en-AU" smtClean="0"/>
              <a:t>1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Text Mining</a:t>
            </a:r>
          </a:p>
          <a:p>
            <a:r>
              <a:rPr lang="en-AU" dirty="0" smtClean="0"/>
              <a:t>Information Extraction</a:t>
            </a:r>
          </a:p>
          <a:p>
            <a:r>
              <a:rPr lang="en-AU" dirty="0" smtClean="0"/>
              <a:t>Word </a:t>
            </a:r>
            <a:r>
              <a:rPr lang="en-AU" dirty="0" err="1" smtClean="0"/>
              <a:t>Embeddings</a:t>
            </a:r>
            <a:endParaRPr lang="en-AU" dirty="0" smtClean="0"/>
          </a:p>
          <a:p>
            <a:r>
              <a:rPr lang="en-AU" dirty="0" smtClean="0"/>
              <a:t>Topic Modelling</a:t>
            </a:r>
          </a:p>
          <a:p>
            <a:r>
              <a:rPr lang="en-AU" dirty="0" smtClean="0">
                <a:solidFill>
                  <a:schemeClr val="bg1">
                    <a:lumMod val="75000"/>
                  </a:schemeClr>
                </a:solidFill>
              </a:rPr>
              <a:t>Sentiment Detection</a:t>
            </a:r>
          </a:p>
          <a:p>
            <a:pPr marL="457188" lvl="1" indent="0">
              <a:buNone/>
            </a:pPr>
            <a:endParaRPr lang="en-AU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3180739"/>
              </p:ext>
            </p:extLst>
          </p:nvPr>
        </p:nvGraphicFramePr>
        <p:xfrm>
          <a:off x="3417455" y="2179782"/>
          <a:ext cx="5475026" cy="4268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857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Knowledge Graph Construction From Text 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DE1A9-329B-734D-93C3-546967996293}" type="slidenum">
              <a:rPr lang="en-AU" smtClean="0"/>
              <a:t>20</a:t>
            </a:fld>
            <a:fld id="{58C04F4F-BEF0-FA41-8AF6-98D76608D8CB}" type="slidenum">
              <a:rPr lang="en-AU" smtClean="0"/>
              <a:t>20</a:t>
            </a:fld>
            <a:r>
              <a:rPr lang="en-AU" smtClean="0"/>
              <a:t>1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A knowledge graph (KG) is a graph-structured knowledge base that stores knowledge in the form of the relation between entities.</a:t>
            </a:r>
          </a:p>
          <a:p>
            <a:endParaRPr lang="en-AU" dirty="0" smtClean="0"/>
          </a:p>
          <a:p>
            <a:r>
              <a:rPr lang="en-AU" dirty="0" smtClean="0"/>
              <a:t>Subtasks of Knowledge Graph Construction </a:t>
            </a:r>
          </a:p>
          <a:p>
            <a:pPr lvl="1"/>
            <a:r>
              <a:rPr lang="en-AU" dirty="0" smtClean="0"/>
              <a:t>Entity Extraction</a:t>
            </a:r>
          </a:p>
          <a:p>
            <a:pPr lvl="1"/>
            <a:r>
              <a:rPr lang="en-AU" dirty="0" smtClean="0"/>
              <a:t>Relation Extraction</a:t>
            </a:r>
          </a:p>
          <a:p>
            <a:pPr lvl="1"/>
            <a:r>
              <a:rPr lang="en-AU" dirty="0" smtClean="0"/>
              <a:t>Axiom Extraction </a:t>
            </a:r>
          </a:p>
          <a:p>
            <a:pPr lvl="1"/>
            <a:endParaRPr lang="en-AU" dirty="0" smtClean="0"/>
          </a:p>
          <a:p>
            <a:r>
              <a:rPr lang="en-AU" dirty="0" smtClean="0"/>
              <a:t>Note that we do not attempt to link to an existing KG such as Freebase, </a:t>
            </a:r>
            <a:r>
              <a:rPr lang="en-AU" dirty="0" err="1" smtClean="0"/>
              <a:t>DBPedia</a:t>
            </a:r>
            <a:r>
              <a:rPr lang="en-AU" dirty="0" smtClean="0"/>
              <a:t>, YAGO, and NELL.</a:t>
            </a:r>
          </a:p>
          <a:p>
            <a:pPr lvl="1"/>
            <a:endParaRPr lang="en-AU" dirty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0686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6" name="Group 155"/>
          <p:cNvGrpSpPr>
            <a:grpSpLocks/>
          </p:cNvGrpSpPr>
          <p:nvPr/>
        </p:nvGrpSpPr>
        <p:grpSpPr bwMode="auto">
          <a:xfrm>
            <a:off x="34925" y="557213"/>
            <a:ext cx="4105275" cy="5807075"/>
            <a:chOff x="22" y="351"/>
            <a:chExt cx="2586" cy="3658"/>
          </a:xfrm>
        </p:grpSpPr>
        <p:cxnSp>
          <p:nvCxnSpPr>
            <p:cNvPr id="47" name="AutoShape 69"/>
            <p:cNvCxnSpPr>
              <a:cxnSpLocks noChangeShapeType="1"/>
              <a:stCxn id="48" idx="1"/>
              <a:endCxn id="51" idx="0"/>
            </p:cNvCxnSpPr>
            <p:nvPr/>
          </p:nvCxnSpPr>
          <p:spPr bwMode="auto">
            <a:xfrm rot="10800000" flipH="1" flipV="1">
              <a:off x="204" y="530"/>
              <a:ext cx="408" cy="339"/>
            </a:xfrm>
            <a:prstGeom prst="bentConnector4">
              <a:avLst>
                <a:gd name="adj1" fmla="val -35296"/>
                <a:gd name="adj2" fmla="val 76403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48" name="Text Box 75"/>
            <p:cNvSpPr txBox="1">
              <a:spLocks noChangeArrowheads="1"/>
            </p:cNvSpPr>
            <p:nvPr/>
          </p:nvSpPr>
          <p:spPr bwMode="auto">
            <a:xfrm>
              <a:off x="204" y="351"/>
              <a:ext cx="2404" cy="3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 eaLnBrk="0" hangingPunct="0"/>
              <a:r>
                <a:rPr lang="en-GB" sz="900" b="1" dirty="0">
                  <a:solidFill>
                    <a:srgbClr val="000000"/>
                  </a:solidFill>
                  <a:latin typeface="Arial" charset="0"/>
                </a:rPr>
                <a:t>text &gt; sets of corpora are prepared for ontology construction. Web Crawling</a:t>
              </a:r>
              <a:r>
                <a:rPr lang="en-GB" sz="900" b="1" i="1" dirty="0">
                  <a:solidFill>
                    <a:srgbClr val="000000"/>
                  </a:solidFill>
                  <a:latin typeface="Arial" charset="0"/>
                </a:rPr>
                <a:t> </a:t>
              </a:r>
              <a:r>
                <a:rPr lang="en-GB" sz="900" b="1" dirty="0">
                  <a:solidFill>
                    <a:srgbClr val="000000"/>
                  </a:solidFill>
                  <a:latin typeface="Arial" charset="0"/>
                </a:rPr>
                <a:t>is performed to gather web pages from general sources such as Reuters, Discovery and </a:t>
              </a:r>
              <a:r>
                <a:rPr lang="en-GB" sz="900" b="1" dirty="0" err="1">
                  <a:solidFill>
                    <a:srgbClr val="000000"/>
                  </a:solidFill>
                  <a:latin typeface="Arial" charset="0"/>
                </a:rPr>
                <a:t>CNet</a:t>
              </a:r>
              <a:r>
                <a:rPr lang="en-GB" sz="900" b="1" dirty="0">
                  <a:solidFill>
                    <a:srgbClr val="000000"/>
                  </a:solidFill>
                  <a:latin typeface="Arial" charset="0"/>
                </a:rPr>
                <a:t> to create the Contrastive Corpus. Readily available non-domain specific</a:t>
              </a:r>
              <a:endParaRPr lang="en-AU" sz="900" b="1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9" name="Text Box 123"/>
            <p:cNvSpPr txBox="1">
              <a:spLocks noChangeArrowheads="1"/>
            </p:cNvSpPr>
            <p:nvPr/>
          </p:nvSpPr>
          <p:spPr bwMode="auto">
            <a:xfrm>
              <a:off x="22" y="1345"/>
              <a:ext cx="1180" cy="1556"/>
            </a:xfrm>
            <a:prstGeom prst="rect">
              <a:avLst/>
            </a:prstGeom>
            <a:solidFill>
              <a:srgbClr val="CC0000">
                <a:alpha val="5098"/>
              </a:srgbClr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lIns="18000" tIns="10800" rIns="18000" bIns="10800">
              <a:spAutoFit/>
            </a:bodyPr>
            <a:lstStyle>
              <a:lvl1pPr marL="180975" indent="-180975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>
                <a:buFontTx/>
                <a:buChar char="•"/>
              </a:pPr>
              <a:r>
                <a:rPr lang="en-AU" sz="2000">
                  <a:solidFill>
                    <a:srgbClr val="000000"/>
                  </a:solidFill>
                  <a:latin typeface="Arial" charset="0"/>
                </a:rPr>
                <a:t>parse HTML/XML files for texts.</a:t>
              </a:r>
            </a:p>
            <a:p>
              <a:pPr>
                <a:buFontTx/>
                <a:buChar char="•"/>
              </a:pPr>
              <a:r>
                <a:rPr lang="en-AU" sz="2000">
                  <a:solidFill>
                    <a:srgbClr val="000000"/>
                  </a:solidFill>
                  <a:latin typeface="Arial" charset="0"/>
                </a:rPr>
                <a:t>segment texts to identify sentences.</a:t>
              </a:r>
            </a:p>
            <a:p>
              <a:pPr>
                <a:buFontTx/>
                <a:buChar char="•"/>
              </a:pPr>
              <a:r>
                <a:rPr lang="en-AU" sz="2000" b="1">
                  <a:solidFill>
                    <a:srgbClr val="CC0000"/>
                  </a:solidFill>
                  <a:latin typeface="Arial" charset="0"/>
                </a:rPr>
                <a:t>remove noise</a:t>
              </a:r>
              <a:r>
                <a:rPr lang="en-AU" sz="2000">
                  <a:solidFill>
                    <a:srgbClr val="000000"/>
                  </a:solidFill>
                  <a:latin typeface="Arial" charset="0"/>
                </a:rPr>
                <a:t>.</a:t>
              </a:r>
            </a:p>
          </p:txBody>
        </p:sp>
        <p:cxnSp>
          <p:nvCxnSpPr>
            <p:cNvPr id="50" name="AutoShape 125"/>
            <p:cNvCxnSpPr>
              <a:cxnSpLocks noChangeShapeType="1"/>
              <a:stCxn id="51" idx="2"/>
              <a:endCxn id="49" idx="0"/>
            </p:cNvCxnSpPr>
            <p:nvPr/>
          </p:nvCxnSpPr>
          <p:spPr bwMode="auto">
            <a:xfrm>
              <a:off x="612" y="1231"/>
              <a:ext cx="0" cy="11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51" name="Text Box 135">
              <a:hlinkClick r:id="rId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158" y="869"/>
              <a:ext cx="908" cy="362"/>
            </a:xfrm>
            <a:prstGeom prst="rect">
              <a:avLst/>
            </a:prstGeom>
            <a:solidFill>
              <a:srgbClr val="5F5F5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rIns="0"/>
            <a:lstStyle>
              <a:lvl1pPr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 algn="ctr" eaLnBrk="0" hangingPunct="0"/>
              <a:r>
                <a:rPr lang="en-US" sz="1600" b="1">
                  <a:solidFill>
                    <a:srgbClr val="FFFFFF"/>
                  </a:solidFill>
                  <a:latin typeface="Arial" charset="0"/>
                </a:rPr>
                <a:t>Text Preprocessing</a:t>
              </a:r>
            </a:p>
          </p:txBody>
        </p:sp>
        <p:sp>
          <p:nvSpPr>
            <p:cNvPr id="52" name="Rectangle 145"/>
            <p:cNvSpPr>
              <a:spLocks noChangeArrowheads="1"/>
            </p:cNvSpPr>
            <p:nvPr/>
          </p:nvSpPr>
          <p:spPr bwMode="auto">
            <a:xfrm>
              <a:off x="22" y="3177"/>
              <a:ext cx="1180" cy="832"/>
            </a:xfrm>
            <a:prstGeom prst="rect">
              <a:avLst/>
            </a:prstGeom>
            <a:solidFill>
              <a:srgbClr val="000099">
                <a:alpha val="5098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AU" sz="2000">
                  <a:solidFill>
                    <a:srgbClr val="000099"/>
                  </a:solidFill>
                </a:rPr>
                <a:t>...</a:t>
              </a:r>
              <a:r>
                <a:rPr lang="en-AU" sz="2000" i="1">
                  <a:solidFill>
                    <a:srgbClr val="000099"/>
                  </a:solidFill>
                </a:rPr>
                <a:t>University of WA… universities of Perth...</a:t>
              </a:r>
            </a:p>
          </p:txBody>
        </p:sp>
      </p:grpSp>
      <p:grpSp>
        <p:nvGrpSpPr>
          <p:cNvPr id="53" name="Group 156"/>
          <p:cNvGrpSpPr>
            <a:grpSpLocks/>
          </p:cNvGrpSpPr>
          <p:nvPr/>
        </p:nvGrpSpPr>
        <p:grpSpPr bwMode="auto">
          <a:xfrm>
            <a:off x="971550" y="1306513"/>
            <a:ext cx="3816350" cy="5059362"/>
            <a:chOff x="612" y="823"/>
            <a:chExt cx="2404" cy="3187"/>
          </a:xfrm>
        </p:grpSpPr>
        <p:sp>
          <p:nvSpPr>
            <p:cNvPr id="54" name="Text Box 126"/>
            <p:cNvSpPr txBox="1">
              <a:spLocks noChangeArrowheads="1"/>
            </p:cNvSpPr>
            <p:nvPr/>
          </p:nvSpPr>
          <p:spPr bwMode="auto">
            <a:xfrm>
              <a:off x="1247" y="1344"/>
              <a:ext cx="1769" cy="1748"/>
            </a:xfrm>
            <a:prstGeom prst="rect">
              <a:avLst/>
            </a:prstGeom>
            <a:solidFill>
              <a:srgbClr val="CC0000">
                <a:alpha val="5098"/>
              </a:srgbClr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lIns="18000" tIns="10800" rIns="18000" bIns="10800">
              <a:spAutoFit/>
            </a:bodyPr>
            <a:lstStyle>
              <a:lvl1pPr marL="180975" indent="-180975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>
                <a:buFontTx/>
                <a:buChar char="•"/>
              </a:pPr>
              <a:r>
                <a:rPr lang="en-AU" sz="2000" dirty="0">
                  <a:solidFill>
                    <a:srgbClr val="000000"/>
                  </a:solidFill>
                  <a:latin typeface="Arial" charset="0"/>
                </a:rPr>
                <a:t>parse sentences for part-of-speech and grammatical information.</a:t>
              </a:r>
            </a:p>
            <a:p>
              <a:pPr>
                <a:buFontTx/>
                <a:buChar char="•"/>
              </a:pPr>
              <a:r>
                <a:rPr lang="en-AU" sz="2000" b="1" dirty="0">
                  <a:solidFill>
                    <a:srgbClr val="CC0000"/>
                  </a:solidFill>
                  <a:latin typeface="Arial" charset="0"/>
                </a:rPr>
                <a:t>extract noun phrases</a:t>
              </a:r>
              <a:r>
                <a:rPr lang="en-AU" sz="2000" dirty="0">
                  <a:solidFill>
                    <a:srgbClr val="000000"/>
                  </a:solidFill>
                  <a:latin typeface="Arial" charset="0"/>
                </a:rPr>
                <a:t> as term candidates and measure their </a:t>
              </a:r>
              <a:r>
                <a:rPr lang="en-AU" sz="2000" dirty="0" err="1">
                  <a:solidFill>
                    <a:srgbClr val="000000"/>
                  </a:solidFill>
                  <a:latin typeface="Arial" charset="0"/>
                </a:rPr>
                <a:t>collocational</a:t>
              </a:r>
              <a:r>
                <a:rPr lang="en-AU" sz="2000" dirty="0">
                  <a:solidFill>
                    <a:srgbClr val="000000"/>
                  </a:solidFill>
                  <a:latin typeface="Arial" charset="0"/>
                </a:rPr>
                <a:t> strength (i.e. </a:t>
              </a:r>
              <a:r>
                <a:rPr lang="en-AU" sz="2000" b="1" dirty="0" err="1">
                  <a:solidFill>
                    <a:srgbClr val="CC0000"/>
                  </a:solidFill>
                  <a:latin typeface="Arial" charset="0"/>
                </a:rPr>
                <a:t>unithood</a:t>
              </a:r>
              <a:r>
                <a:rPr lang="en-AU" sz="2000" dirty="0">
                  <a:solidFill>
                    <a:srgbClr val="000000"/>
                  </a:solidFill>
                  <a:latin typeface="Arial" charset="0"/>
                </a:rPr>
                <a:t>).</a:t>
              </a:r>
            </a:p>
          </p:txBody>
        </p:sp>
        <p:cxnSp>
          <p:nvCxnSpPr>
            <p:cNvPr id="55" name="AutoShape 129"/>
            <p:cNvCxnSpPr>
              <a:cxnSpLocks noChangeShapeType="1"/>
              <a:stCxn id="56" idx="2"/>
              <a:endCxn id="54" idx="0"/>
            </p:cNvCxnSpPr>
            <p:nvPr/>
          </p:nvCxnSpPr>
          <p:spPr bwMode="auto">
            <a:xfrm>
              <a:off x="2132" y="1230"/>
              <a:ext cx="0" cy="11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56" name="Text Box 132">
              <a:hlinkClick r:id="rId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1746" y="869"/>
              <a:ext cx="771" cy="361"/>
            </a:xfrm>
            <a:prstGeom prst="rect">
              <a:avLst/>
            </a:prstGeom>
            <a:solidFill>
              <a:srgbClr val="5F5F5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rIns="0"/>
            <a:lstStyle>
              <a:lvl1pPr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 algn="ctr" eaLnBrk="0" hangingPunct="0"/>
              <a:r>
                <a:rPr lang="en-US" sz="1600" b="1">
                  <a:solidFill>
                    <a:srgbClr val="FFFFFF"/>
                  </a:solidFill>
                  <a:latin typeface="Arial" charset="0"/>
                </a:rPr>
                <a:t>Text Processing</a:t>
              </a:r>
            </a:p>
          </p:txBody>
        </p:sp>
        <p:cxnSp>
          <p:nvCxnSpPr>
            <p:cNvPr id="57" name="AutoShape 137"/>
            <p:cNvCxnSpPr>
              <a:cxnSpLocks noChangeShapeType="1"/>
              <a:stCxn id="51" idx="3"/>
              <a:endCxn id="56" idx="1"/>
            </p:cNvCxnSpPr>
            <p:nvPr/>
          </p:nvCxnSpPr>
          <p:spPr bwMode="auto">
            <a:xfrm>
              <a:off x="1066" y="1050"/>
              <a:ext cx="680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58" name="Text Box 141"/>
            <p:cNvSpPr txBox="1">
              <a:spLocks noChangeArrowheads="1"/>
            </p:cNvSpPr>
            <p:nvPr/>
          </p:nvSpPr>
          <p:spPr bwMode="auto">
            <a:xfrm>
              <a:off x="1157" y="823"/>
              <a:ext cx="45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r>
                <a:rPr lang="en-AU" sz="2000" dirty="0">
                  <a:solidFill>
                    <a:srgbClr val="000000"/>
                  </a:solidFill>
                  <a:latin typeface="Arial" charset="0"/>
                </a:rPr>
                <a:t>texts</a:t>
              </a:r>
            </a:p>
          </p:txBody>
        </p:sp>
        <p:sp>
          <p:nvSpPr>
            <p:cNvPr id="59" name="Rectangle 144"/>
            <p:cNvSpPr>
              <a:spLocks noChangeArrowheads="1"/>
            </p:cNvSpPr>
            <p:nvPr/>
          </p:nvSpPr>
          <p:spPr bwMode="auto">
            <a:xfrm>
              <a:off x="1247" y="3369"/>
              <a:ext cx="1769" cy="640"/>
            </a:xfrm>
            <a:prstGeom prst="rect">
              <a:avLst/>
            </a:prstGeom>
            <a:solidFill>
              <a:srgbClr val="000099">
                <a:alpha val="5098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AU" sz="2000">
                  <a:solidFill>
                    <a:srgbClr val="000000"/>
                  </a:solidFill>
                </a:rPr>
                <a:t>...</a:t>
              </a:r>
              <a:r>
                <a:rPr lang="en-AU" sz="2000" b="1" i="1">
                  <a:solidFill>
                    <a:srgbClr val="000099"/>
                  </a:solidFill>
                </a:rPr>
                <a:t>[University of WA]</a:t>
              </a:r>
              <a:r>
                <a:rPr lang="en-AU" sz="2000">
                  <a:solidFill>
                    <a:srgbClr val="000000"/>
                  </a:solidFill>
                </a:rPr>
                <a:t>…</a:t>
              </a:r>
              <a:r>
                <a:rPr lang="en-AU" sz="2000" b="1" i="1">
                  <a:solidFill>
                    <a:srgbClr val="000099"/>
                  </a:solidFill>
                </a:rPr>
                <a:t>[universities] of [Perth]</a:t>
              </a:r>
              <a:r>
                <a:rPr lang="en-AU" sz="2000">
                  <a:solidFill>
                    <a:srgbClr val="000000"/>
                  </a:solidFill>
                </a:rPr>
                <a:t>….</a:t>
              </a:r>
            </a:p>
          </p:txBody>
        </p:sp>
        <p:cxnSp>
          <p:nvCxnSpPr>
            <p:cNvPr id="60" name="AutoShape 152"/>
            <p:cNvCxnSpPr>
              <a:cxnSpLocks noChangeShapeType="1"/>
              <a:stCxn id="52" idx="2"/>
              <a:endCxn id="59" idx="2"/>
            </p:cNvCxnSpPr>
            <p:nvPr/>
          </p:nvCxnSpPr>
          <p:spPr bwMode="auto">
            <a:xfrm rot="16200000" flipH="1">
              <a:off x="1371" y="3250"/>
              <a:ext cx="1" cy="1520"/>
            </a:xfrm>
            <a:prstGeom prst="bentConnector3">
              <a:avLst>
                <a:gd name="adj1" fmla="val 14400005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61" name="Group 157"/>
          <p:cNvGrpSpPr>
            <a:grpSpLocks/>
          </p:cNvGrpSpPr>
          <p:nvPr/>
        </p:nvGrpSpPr>
        <p:grpSpPr bwMode="auto">
          <a:xfrm>
            <a:off x="3384550" y="1287463"/>
            <a:ext cx="3779838" cy="5080000"/>
            <a:chOff x="2132" y="811"/>
            <a:chExt cx="2381" cy="3200"/>
          </a:xfrm>
        </p:grpSpPr>
        <p:sp>
          <p:nvSpPr>
            <p:cNvPr id="62" name="Text Box 142"/>
            <p:cNvSpPr txBox="1">
              <a:spLocks noChangeArrowheads="1"/>
            </p:cNvSpPr>
            <p:nvPr/>
          </p:nvSpPr>
          <p:spPr bwMode="auto">
            <a:xfrm>
              <a:off x="2472" y="811"/>
              <a:ext cx="952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 algn="ctr"/>
              <a:r>
                <a:rPr lang="en-AU" sz="2000">
                  <a:solidFill>
                    <a:srgbClr val="000000"/>
                  </a:solidFill>
                  <a:latin typeface="Arial" charset="0"/>
                </a:rPr>
                <a:t>term candidates</a:t>
              </a:r>
            </a:p>
          </p:txBody>
        </p:sp>
        <p:sp>
          <p:nvSpPr>
            <p:cNvPr id="63" name="Text Box 127"/>
            <p:cNvSpPr txBox="1">
              <a:spLocks noChangeArrowheads="1"/>
            </p:cNvSpPr>
            <p:nvPr/>
          </p:nvSpPr>
          <p:spPr bwMode="auto">
            <a:xfrm>
              <a:off x="3061" y="1344"/>
              <a:ext cx="1452" cy="1364"/>
            </a:xfrm>
            <a:prstGeom prst="rect">
              <a:avLst/>
            </a:prstGeom>
            <a:solidFill>
              <a:srgbClr val="CC0000">
                <a:alpha val="5098"/>
              </a:srgbClr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lIns="18000" tIns="10800" rIns="18000" bIns="10800">
              <a:spAutoFit/>
            </a:bodyPr>
            <a:lstStyle>
              <a:lvl1pPr marL="269875" indent="-269875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>
                <a:buFontTx/>
                <a:buChar char="•"/>
              </a:pPr>
              <a:r>
                <a:rPr lang="en-AU" sz="2000">
                  <a:solidFill>
                    <a:srgbClr val="000000"/>
                  </a:solidFill>
                  <a:latin typeface="Arial" charset="0"/>
                </a:rPr>
                <a:t>determine the relevance of term candidates with respect to a domain (i.e. </a:t>
              </a:r>
              <a:r>
                <a:rPr lang="en-AU" sz="2000" b="1">
                  <a:solidFill>
                    <a:srgbClr val="CC0000"/>
                  </a:solidFill>
                  <a:latin typeface="Arial" charset="0"/>
                </a:rPr>
                <a:t>termhood</a:t>
              </a:r>
              <a:r>
                <a:rPr lang="en-AU" sz="2000">
                  <a:solidFill>
                    <a:srgbClr val="000000"/>
                  </a:solidFill>
                  <a:latin typeface="Arial" charset="0"/>
                </a:rPr>
                <a:t>) using text corpora.</a:t>
              </a:r>
            </a:p>
          </p:txBody>
        </p:sp>
        <p:cxnSp>
          <p:nvCxnSpPr>
            <p:cNvPr id="64" name="AutoShape 130"/>
            <p:cNvCxnSpPr>
              <a:cxnSpLocks noChangeShapeType="1"/>
              <a:stCxn id="65" idx="2"/>
              <a:endCxn id="63" idx="0"/>
            </p:cNvCxnSpPr>
            <p:nvPr/>
          </p:nvCxnSpPr>
          <p:spPr bwMode="auto">
            <a:xfrm>
              <a:off x="3787" y="1232"/>
              <a:ext cx="0" cy="112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65" name="Text Box 133">
              <a:hlinkClick r:id="rId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3379" y="866"/>
              <a:ext cx="816" cy="366"/>
            </a:xfrm>
            <a:prstGeom prst="rect">
              <a:avLst/>
            </a:prstGeom>
            <a:solidFill>
              <a:srgbClr val="5F5F5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rIns="0"/>
            <a:lstStyle>
              <a:lvl1pPr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 algn="ctr" eaLnBrk="0" hangingPunct="0"/>
              <a:r>
                <a:rPr lang="en-US" sz="1600" b="1">
                  <a:solidFill>
                    <a:srgbClr val="FFFFFF"/>
                  </a:solidFill>
                  <a:latin typeface="Arial" charset="0"/>
                </a:rPr>
                <a:t>Term Recognition</a:t>
              </a:r>
            </a:p>
          </p:txBody>
        </p:sp>
        <p:cxnSp>
          <p:nvCxnSpPr>
            <p:cNvPr id="66" name="AutoShape 136"/>
            <p:cNvCxnSpPr>
              <a:cxnSpLocks noChangeShapeType="1"/>
              <a:stCxn id="56" idx="3"/>
              <a:endCxn id="65" idx="1"/>
            </p:cNvCxnSpPr>
            <p:nvPr/>
          </p:nvCxnSpPr>
          <p:spPr bwMode="auto">
            <a:xfrm flipV="1">
              <a:off x="2517" y="1049"/>
              <a:ext cx="862" cy="1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67" name="Rectangle 146"/>
            <p:cNvSpPr>
              <a:spLocks noChangeArrowheads="1"/>
            </p:cNvSpPr>
            <p:nvPr/>
          </p:nvSpPr>
          <p:spPr bwMode="auto">
            <a:xfrm>
              <a:off x="3062" y="2795"/>
              <a:ext cx="1451" cy="1216"/>
            </a:xfrm>
            <a:prstGeom prst="rect">
              <a:avLst/>
            </a:prstGeom>
            <a:solidFill>
              <a:srgbClr val="000099">
                <a:alpha val="5098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AU" sz="2000" b="1" i="1" dirty="0">
                  <a:solidFill>
                    <a:srgbClr val="000099"/>
                  </a:solidFill>
                </a:rPr>
                <a:t>[University of WA]</a:t>
              </a:r>
            </a:p>
            <a:p>
              <a:r>
                <a:rPr lang="en-AU" sz="2000" b="1" i="1" dirty="0">
                  <a:solidFill>
                    <a:srgbClr val="000099"/>
                  </a:solidFill>
                </a:rPr>
                <a:t>[education]</a:t>
              </a:r>
            </a:p>
            <a:p>
              <a:r>
                <a:rPr lang="en-AU" sz="2000" b="1" i="1" dirty="0">
                  <a:solidFill>
                    <a:srgbClr val="000099"/>
                  </a:solidFill>
                </a:rPr>
                <a:t>[next year]</a:t>
              </a:r>
            </a:p>
            <a:p>
              <a:r>
                <a:rPr lang="en-AU" sz="2000" b="1" i="1" dirty="0">
                  <a:solidFill>
                    <a:srgbClr val="000099"/>
                  </a:solidFill>
                </a:rPr>
                <a:t>[Perth]</a:t>
              </a:r>
            </a:p>
            <a:p>
              <a:r>
                <a:rPr lang="en-AU" sz="2000" dirty="0">
                  <a:solidFill>
                    <a:srgbClr val="000099"/>
                  </a:solidFill>
                </a:rPr>
                <a:t>…</a:t>
              </a:r>
            </a:p>
          </p:txBody>
        </p:sp>
        <p:cxnSp>
          <p:nvCxnSpPr>
            <p:cNvPr id="68" name="AutoShape 153"/>
            <p:cNvCxnSpPr>
              <a:cxnSpLocks noChangeShapeType="1"/>
              <a:stCxn id="59" idx="2"/>
              <a:endCxn id="67" idx="2"/>
            </p:cNvCxnSpPr>
            <p:nvPr/>
          </p:nvCxnSpPr>
          <p:spPr bwMode="auto">
            <a:xfrm rot="16200000" flipH="1">
              <a:off x="2959" y="3182"/>
              <a:ext cx="2" cy="1656"/>
            </a:xfrm>
            <a:prstGeom prst="bentConnector3">
              <a:avLst>
                <a:gd name="adj1" fmla="val 7300000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69" name="Group 158"/>
          <p:cNvGrpSpPr>
            <a:grpSpLocks/>
          </p:cNvGrpSpPr>
          <p:nvPr/>
        </p:nvGrpSpPr>
        <p:grpSpPr bwMode="auto">
          <a:xfrm>
            <a:off x="6013450" y="619125"/>
            <a:ext cx="2825750" cy="5748338"/>
            <a:chOff x="3788" y="390"/>
            <a:chExt cx="1780" cy="3621"/>
          </a:xfrm>
        </p:grpSpPr>
        <p:cxnSp>
          <p:nvCxnSpPr>
            <p:cNvPr id="70" name="AutoShape 21"/>
            <p:cNvCxnSpPr>
              <a:cxnSpLocks noChangeShapeType="1"/>
              <a:stCxn id="74" idx="0"/>
              <a:endCxn id="71" idx="3"/>
            </p:cNvCxnSpPr>
            <p:nvPr/>
          </p:nvCxnSpPr>
          <p:spPr bwMode="auto">
            <a:xfrm rot="-5400000">
              <a:off x="5090" y="812"/>
              <a:ext cx="115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71" name="AutoShape 86"/>
            <p:cNvSpPr>
              <a:spLocks noChangeArrowheads="1"/>
            </p:cNvSpPr>
            <p:nvPr/>
          </p:nvSpPr>
          <p:spPr bwMode="auto">
            <a:xfrm>
              <a:off x="4785" y="390"/>
              <a:ext cx="726" cy="364"/>
            </a:xfrm>
            <a:prstGeom prst="can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18000" tIns="10800" rIns="18000" bIns="10800" anchor="ctr"/>
            <a:lstStyle/>
            <a:p>
              <a:pPr algn="ctr" eaLnBrk="0" hangingPunct="0"/>
              <a:r>
                <a:rPr lang="en-US" sz="1200" b="1">
                  <a:solidFill>
                    <a:srgbClr val="000000"/>
                  </a:solidFill>
                </a:rPr>
                <a:t>Lightweight Ontologies</a:t>
              </a:r>
            </a:p>
          </p:txBody>
        </p:sp>
        <p:sp>
          <p:nvSpPr>
            <p:cNvPr id="72" name="Text Box 128"/>
            <p:cNvSpPr txBox="1">
              <a:spLocks noChangeArrowheads="1"/>
            </p:cNvSpPr>
            <p:nvPr/>
          </p:nvSpPr>
          <p:spPr bwMode="auto">
            <a:xfrm>
              <a:off x="4558" y="1344"/>
              <a:ext cx="1010" cy="980"/>
            </a:xfrm>
            <a:prstGeom prst="rect">
              <a:avLst/>
            </a:prstGeom>
            <a:solidFill>
              <a:srgbClr val="CC0000">
                <a:alpha val="5098"/>
              </a:srgbClr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lIns="18000" tIns="10800" rIns="18000" bIns="10800">
              <a:spAutoFit/>
            </a:bodyPr>
            <a:lstStyle>
              <a:lvl1pPr marL="273050" indent="-2730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>
                <a:buFontTx/>
                <a:buChar char="•"/>
              </a:pPr>
              <a:r>
                <a:rPr lang="en-AU" sz="2000" b="1">
                  <a:solidFill>
                    <a:srgbClr val="CC0000"/>
                  </a:solidFill>
                  <a:latin typeface="Arial" charset="0"/>
                </a:rPr>
                <a:t>acquire semantic relations</a:t>
              </a:r>
              <a:r>
                <a:rPr lang="en-AU" sz="2000">
                  <a:solidFill>
                    <a:srgbClr val="000000"/>
                  </a:solidFill>
                  <a:latin typeface="Arial" charset="0"/>
                </a:rPr>
                <a:t> between terms.</a:t>
              </a:r>
            </a:p>
          </p:txBody>
        </p:sp>
        <p:cxnSp>
          <p:nvCxnSpPr>
            <p:cNvPr id="73" name="AutoShape 131"/>
            <p:cNvCxnSpPr>
              <a:cxnSpLocks noChangeShapeType="1"/>
              <a:stCxn id="74" idx="2"/>
              <a:endCxn id="72" idx="0"/>
            </p:cNvCxnSpPr>
            <p:nvPr/>
          </p:nvCxnSpPr>
          <p:spPr bwMode="auto">
            <a:xfrm rot="5400000">
              <a:off x="5049" y="1246"/>
              <a:ext cx="112" cy="85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74" name="Text Box 134">
              <a:hlinkClick r:id="rId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739" y="869"/>
              <a:ext cx="817" cy="363"/>
            </a:xfrm>
            <a:prstGeom prst="rect">
              <a:avLst/>
            </a:prstGeom>
            <a:solidFill>
              <a:srgbClr val="5F5F5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rIns="0"/>
            <a:lstStyle>
              <a:lvl1pPr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 algn="ctr" eaLnBrk="0" hangingPunct="0"/>
              <a:r>
                <a:rPr lang="en-US" sz="1600" b="1">
                  <a:solidFill>
                    <a:srgbClr val="FFFFFF"/>
                  </a:solidFill>
                  <a:latin typeface="Arial" charset="0"/>
                </a:rPr>
                <a:t>Relation Acquisition</a:t>
              </a:r>
            </a:p>
          </p:txBody>
        </p:sp>
        <p:cxnSp>
          <p:nvCxnSpPr>
            <p:cNvPr id="75" name="AutoShape 138"/>
            <p:cNvCxnSpPr>
              <a:cxnSpLocks noChangeShapeType="1"/>
              <a:stCxn id="65" idx="3"/>
              <a:endCxn id="74" idx="1"/>
            </p:cNvCxnSpPr>
            <p:nvPr/>
          </p:nvCxnSpPr>
          <p:spPr bwMode="auto">
            <a:xfrm>
              <a:off x="4195" y="1049"/>
              <a:ext cx="544" cy="2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76" name="Text Box 143"/>
            <p:cNvSpPr txBox="1">
              <a:spLocks noChangeArrowheads="1"/>
            </p:cNvSpPr>
            <p:nvPr/>
          </p:nvSpPr>
          <p:spPr bwMode="auto">
            <a:xfrm>
              <a:off x="4196" y="800"/>
              <a:ext cx="5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 algn="ctr"/>
              <a:r>
                <a:rPr lang="en-AU" sz="2000" dirty="0">
                  <a:solidFill>
                    <a:srgbClr val="000000"/>
                  </a:solidFill>
                  <a:latin typeface="Arial" charset="0"/>
                </a:rPr>
                <a:t>terms</a:t>
              </a:r>
            </a:p>
          </p:txBody>
        </p:sp>
        <p:sp>
          <p:nvSpPr>
            <p:cNvPr id="77" name="Rectangle 147"/>
            <p:cNvSpPr>
              <a:spLocks noChangeArrowheads="1"/>
            </p:cNvSpPr>
            <p:nvPr/>
          </p:nvSpPr>
          <p:spPr bwMode="auto">
            <a:xfrm>
              <a:off x="4558" y="2976"/>
              <a:ext cx="1010" cy="1028"/>
            </a:xfrm>
            <a:prstGeom prst="rect">
              <a:avLst/>
            </a:prstGeom>
            <a:solidFill>
              <a:srgbClr val="000099">
                <a:alpha val="5098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AU" sz="2000">
                  <a:solidFill>
                    <a:srgbClr val="000000"/>
                  </a:solidFill>
                </a:rPr>
                <a:t>How is</a:t>
              </a:r>
              <a:r>
                <a:rPr lang="en-AU" sz="2000" b="1" i="1">
                  <a:solidFill>
                    <a:srgbClr val="000000"/>
                  </a:solidFill>
                </a:rPr>
                <a:t> </a:t>
              </a:r>
              <a:r>
                <a:rPr lang="en-AU" sz="2000" b="1" i="1">
                  <a:solidFill>
                    <a:srgbClr val="000099"/>
                  </a:solidFill>
                </a:rPr>
                <a:t>[University of WA]</a:t>
              </a:r>
              <a:r>
                <a:rPr lang="en-AU" sz="2000" b="1" i="1">
                  <a:solidFill>
                    <a:srgbClr val="000000"/>
                  </a:solidFill>
                </a:rPr>
                <a:t> </a:t>
              </a:r>
              <a:r>
                <a:rPr lang="en-AU" sz="2000">
                  <a:solidFill>
                    <a:srgbClr val="000000"/>
                  </a:solidFill>
                </a:rPr>
                <a:t>related to</a:t>
              </a:r>
              <a:r>
                <a:rPr lang="en-AU" sz="2000" b="1" i="1">
                  <a:solidFill>
                    <a:srgbClr val="000000"/>
                  </a:solidFill>
                </a:rPr>
                <a:t> </a:t>
              </a:r>
              <a:r>
                <a:rPr lang="en-AU" sz="2000" b="1" i="1">
                  <a:solidFill>
                    <a:srgbClr val="000099"/>
                  </a:solidFill>
                </a:rPr>
                <a:t>[education]</a:t>
              </a:r>
              <a:endParaRPr lang="en-AU" sz="2000">
                <a:solidFill>
                  <a:srgbClr val="000000"/>
                </a:solidFill>
              </a:endParaRPr>
            </a:p>
          </p:txBody>
        </p:sp>
        <p:cxnSp>
          <p:nvCxnSpPr>
            <p:cNvPr id="78" name="AutoShape 154"/>
            <p:cNvCxnSpPr>
              <a:cxnSpLocks noChangeShapeType="1"/>
              <a:stCxn id="67" idx="2"/>
              <a:endCxn id="77" idx="2"/>
            </p:cNvCxnSpPr>
            <p:nvPr/>
          </p:nvCxnSpPr>
          <p:spPr bwMode="auto">
            <a:xfrm rot="5400000" flipH="1" flipV="1">
              <a:off x="4422" y="3370"/>
              <a:ext cx="7" cy="1275"/>
            </a:xfrm>
            <a:prstGeom prst="bentConnector3">
              <a:avLst>
                <a:gd name="adj1" fmla="val -1929602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 smtClean="0"/>
              <a:t>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5463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ICDM Knowledge Graph Contest 2019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DE1A9-329B-734D-93C3-546967996293}" type="slidenum">
              <a:rPr lang="en-AU" smtClean="0"/>
              <a:t>22</a:t>
            </a:fld>
            <a:fld id="{58C04F4F-BEF0-FA41-8AF6-98D76608D8CB}" type="slidenum">
              <a:rPr lang="en-AU" smtClean="0"/>
              <a:t>22</a:t>
            </a:fld>
            <a:r>
              <a:rPr lang="en-AU" smtClean="0"/>
              <a:t>1</a:t>
            </a:r>
            <a:endParaRPr lang="en-A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1060561" y="1412875"/>
            <a:ext cx="7022879" cy="48244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3200" y="6237288"/>
            <a:ext cx="788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M. Stewart, M. Enkhsaikhan and W. Liu, "ICDM 2019 Knowledge Graph Contest: Team UWA," </a:t>
            </a:r>
            <a:r>
              <a:rPr lang="en-AU" sz="1400" i="1" dirty="0"/>
              <a:t>2019 IEEE International Conference on Data Mining (ICDM)</a:t>
            </a:r>
            <a:r>
              <a:rPr lang="en-AU" sz="1400" dirty="0"/>
              <a:t>, Beijing, China, 2019, pp. 1546-1551.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288739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Text Cleaning and Text Processing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DE1A9-329B-734D-93C3-546967996293}" type="slidenum">
              <a:rPr lang="en-AU" smtClean="0"/>
              <a:t>23</a:t>
            </a:fld>
            <a:fld id="{58C04F4F-BEF0-FA41-8AF6-98D76608D8CB}" type="slidenum">
              <a:rPr lang="en-AU" smtClean="0"/>
              <a:t>23</a:t>
            </a:fld>
            <a:r>
              <a:rPr lang="en-AU" smtClean="0"/>
              <a:t>1</a:t>
            </a:r>
            <a:endParaRPr lang="en-A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3535388" y="1412875"/>
            <a:ext cx="5213075" cy="4608413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467841" y="1182255"/>
            <a:ext cx="3254414" cy="2534777"/>
          </a:xfrm>
          <a:prstGeom prst="roundRect">
            <a:avLst>
              <a:gd name="adj" fmla="val 6064"/>
            </a:avLst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b="1" dirty="0" smtClean="0">
                <a:solidFill>
                  <a:schemeClr val="tx1"/>
                </a:solidFill>
              </a:rPr>
              <a:t>Text Cleaning: </a:t>
            </a:r>
            <a:r>
              <a:rPr lang="en-AU" dirty="0" smtClean="0">
                <a:solidFill>
                  <a:schemeClr val="tx1"/>
                </a:solidFill>
              </a:rPr>
              <a:t>special</a:t>
            </a:r>
            <a:endParaRPr lang="en-AU" dirty="0">
              <a:solidFill>
                <a:schemeClr val="tx1"/>
              </a:solidFill>
            </a:endParaRPr>
          </a:p>
          <a:p>
            <a:r>
              <a:rPr lang="en-AU" dirty="0">
                <a:solidFill>
                  <a:schemeClr val="tx1"/>
                </a:solidFill>
              </a:rPr>
              <a:t>characters such as hyphen and quotation marks and also break</a:t>
            </a:r>
          </a:p>
          <a:p>
            <a:r>
              <a:rPr lang="en-AU" dirty="0">
                <a:solidFill>
                  <a:schemeClr val="tx1"/>
                </a:solidFill>
              </a:rPr>
              <a:t>sentences joined together with no space between them</a:t>
            </a:r>
            <a:r>
              <a:rPr lang="en-AU" dirty="0" smtClean="0">
                <a:solidFill>
                  <a:schemeClr val="tx1"/>
                </a:solidFill>
              </a:rPr>
              <a:t>.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55964" y="3861048"/>
            <a:ext cx="3266291" cy="2595170"/>
          </a:xfrm>
          <a:prstGeom prst="roundRect">
            <a:avLst>
              <a:gd name="adj" fmla="val 6064"/>
            </a:avLst>
          </a:prstGeom>
          <a:noFill/>
          <a:ln w="19050">
            <a:solidFill>
              <a:srgbClr val="273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b="1" dirty="0">
                <a:solidFill>
                  <a:schemeClr val="tx1"/>
                </a:solidFill>
              </a:rPr>
              <a:t>Text processing: </a:t>
            </a:r>
            <a:r>
              <a:rPr lang="en-AU" dirty="0">
                <a:solidFill>
                  <a:schemeClr val="tx1"/>
                </a:solidFill>
              </a:rPr>
              <a:t>The text is processed through tokenisation,</a:t>
            </a:r>
          </a:p>
          <a:p>
            <a:r>
              <a:rPr lang="en-AU" dirty="0">
                <a:solidFill>
                  <a:schemeClr val="tx1"/>
                </a:solidFill>
              </a:rPr>
              <a:t>POS tagging, entity recognition and dependency parsing</a:t>
            </a:r>
          </a:p>
          <a:p>
            <a:r>
              <a:rPr lang="en-AU" dirty="0">
                <a:solidFill>
                  <a:schemeClr val="tx1"/>
                </a:solidFill>
              </a:rPr>
              <a:t>steps using </a:t>
            </a:r>
            <a:r>
              <a:rPr lang="en-AU" dirty="0" err="1">
                <a:solidFill>
                  <a:schemeClr val="tx1"/>
                </a:solidFill>
              </a:rPr>
              <a:t>SpaCy</a:t>
            </a:r>
            <a:r>
              <a:rPr lang="en-AU" dirty="0" smtClean="0">
                <a:solidFill>
                  <a:schemeClr val="tx1"/>
                </a:solidFill>
              </a:rPr>
              <a:t>.</a:t>
            </a: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28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Phrase Identification – Linguistic Rules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DE1A9-329B-734D-93C3-546967996293}" type="slidenum">
              <a:rPr lang="en-AU" smtClean="0"/>
              <a:t>24</a:t>
            </a:fld>
            <a:fld id="{58C04F4F-BEF0-FA41-8AF6-98D76608D8CB}" type="slidenum">
              <a:rPr lang="en-AU" smtClean="0"/>
              <a:t>24</a:t>
            </a:fld>
            <a:r>
              <a:rPr lang="en-AU" smtClean="0"/>
              <a:t>1</a:t>
            </a:r>
            <a:endParaRPr lang="en-A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7"/>
          </p:nvPr>
        </p:nvPicPr>
        <p:blipFill rotWithShape="1">
          <a:blip r:embed="rId2"/>
          <a:srcRect b="8955"/>
          <a:stretch/>
        </p:blipFill>
        <p:spPr>
          <a:xfrm>
            <a:off x="3509818" y="1591145"/>
            <a:ext cx="5526678" cy="4392389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67841" y="1556792"/>
            <a:ext cx="2968086" cy="2160240"/>
          </a:xfrm>
          <a:prstGeom prst="roundRect">
            <a:avLst>
              <a:gd name="adj" fmla="val 6064"/>
            </a:avLst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b="1" dirty="0" smtClean="0">
                <a:solidFill>
                  <a:schemeClr val="tx1"/>
                </a:solidFill>
              </a:rPr>
              <a:t>Noun Phrase Chunking: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>
                <a:solidFill>
                  <a:schemeClr val="tx1"/>
                </a:solidFill>
              </a:rPr>
              <a:t>NP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>
                <a:solidFill>
                  <a:schemeClr val="tx1"/>
                </a:solidFill>
              </a:rPr>
              <a:t>(NP)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smtClean="0">
                <a:solidFill>
                  <a:schemeClr val="tx1"/>
                </a:solidFill>
              </a:rPr>
              <a:t>NP + of </a:t>
            </a:r>
            <a:r>
              <a:rPr lang="pl-PL" dirty="0">
                <a:solidFill>
                  <a:schemeClr val="tx1"/>
                </a:solidFill>
              </a:rPr>
              <a:t>+ </a:t>
            </a:r>
            <a:r>
              <a:rPr lang="pl-PL" dirty="0" smtClean="0">
                <a:solidFill>
                  <a:schemeClr val="tx1"/>
                </a:solidFill>
              </a:rPr>
              <a:t>NP</a:t>
            </a:r>
            <a:r>
              <a:rPr lang="en-AU" dirty="0" smtClean="0">
                <a:solidFill>
                  <a:schemeClr val="tx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>
                <a:solidFill>
                  <a:schemeClr val="tx1"/>
                </a:solidFill>
              </a:rPr>
              <a:t>NP </a:t>
            </a:r>
            <a:r>
              <a:rPr lang="en-AU" dirty="0">
                <a:solidFill>
                  <a:schemeClr val="tx1"/>
                </a:solidFill>
              </a:rPr>
              <a:t>+ NP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55964" y="3861048"/>
            <a:ext cx="3053854" cy="2160240"/>
          </a:xfrm>
          <a:prstGeom prst="roundRect">
            <a:avLst>
              <a:gd name="adj" fmla="val 6064"/>
            </a:avLst>
          </a:prstGeom>
          <a:noFill/>
          <a:ln w="19050">
            <a:solidFill>
              <a:srgbClr val="273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b="1" dirty="0" smtClean="0">
                <a:solidFill>
                  <a:schemeClr val="tx1"/>
                </a:solidFill>
              </a:rPr>
              <a:t>Verb Phrase Chunking: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tx1"/>
                </a:solidFill>
              </a:rPr>
              <a:t>VERB </a:t>
            </a:r>
            <a:r>
              <a:rPr lang="fr-FR" dirty="0">
                <a:solidFill>
                  <a:schemeClr val="tx1"/>
                </a:solidFill>
              </a:rPr>
              <a:t>+ PART </a:t>
            </a:r>
            <a:endParaRPr lang="fr-F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>
                <a:solidFill>
                  <a:schemeClr val="tx1"/>
                </a:solidFill>
              </a:rPr>
              <a:t>VERB </a:t>
            </a:r>
            <a:r>
              <a:rPr lang="en-AU" dirty="0">
                <a:solidFill>
                  <a:schemeClr val="tx1"/>
                </a:solidFill>
              </a:rPr>
              <a:t>+ ADP </a:t>
            </a:r>
            <a:endParaRPr lang="en-AU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>
                <a:solidFill>
                  <a:schemeClr val="tx1"/>
                </a:solidFill>
              </a:rPr>
              <a:t>ADP </a:t>
            </a:r>
            <a:r>
              <a:rPr lang="de-DE" dirty="0">
                <a:solidFill>
                  <a:schemeClr val="tx1"/>
                </a:solidFill>
              </a:rPr>
              <a:t>+ </a:t>
            </a:r>
            <a:r>
              <a:rPr lang="de-DE" dirty="0" smtClean="0">
                <a:solidFill>
                  <a:schemeClr val="tx1"/>
                </a:solidFill>
              </a:rPr>
              <a:t>VERB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tx1"/>
                </a:solidFill>
              </a:rPr>
              <a:t>PART </a:t>
            </a:r>
            <a:r>
              <a:rPr lang="fr-FR" dirty="0">
                <a:solidFill>
                  <a:schemeClr val="tx1"/>
                </a:solidFill>
              </a:rPr>
              <a:t>+ </a:t>
            </a:r>
            <a:r>
              <a:rPr lang="fr-FR" dirty="0" smtClean="0">
                <a:solidFill>
                  <a:schemeClr val="tx1"/>
                </a:solidFill>
              </a:rPr>
              <a:t>VERB</a:t>
            </a:r>
            <a:r>
              <a:rPr lang="de-DE" dirty="0" smtClean="0"/>
              <a:t>11ERB</a:t>
            </a: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51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Triple Creation and Filtering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DE1A9-329B-734D-93C3-546967996293}" type="slidenum">
              <a:rPr lang="en-AU" smtClean="0"/>
              <a:t>25</a:t>
            </a:fld>
            <a:fld id="{58C04F4F-BEF0-FA41-8AF6-98D76608D8CB}" type="slidenum">
              <a:rPr lang="en-AU" smtClean="0"/>
              <a:t>25</a:t>
            </a:fld>
            <a:r>
              <a:rPr lang="en-AU" smtClean="0"/>
              <a:t>1</a:t>
            </a:r>
            <a:endParaRPr lang="en-A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7"/>
          </p:nvPr>
        </p:nvPicPr>
        <p:blipFill rotWithShape="1">
          <a:blip r:embed="rId2"/>
          <a:srcRect r="16509"/>
          <a:stretch/>
        </p:blipFill>
        <p:spPr>
          <a:xfrm rot="5400000">
            <a:off x="3420446" y="980153"/>
            <a:ext cx="2232248" cy="842608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5496" y="1124744"/>
            <a:ext cx="1862861" cy="2952328"/>
          </a:xfrm>
          <a:prstGeom prst="roundRect">
            <a:avLst>
              <a:gd name="adj" fmla="val 6064"/>
            </a:avLst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800" b="1" dirty="0" smtClean="0">
                <a:solidFill>
                  <a:schemeClr val="tx1"/>
                </a:solidFill>
              </a:rPr>
              <a:t>COREF Resolution *: </a:t>
            </a:r>
          </a:p>
          <a:p>
            <a:r>
              <a:rPr lang="en-AU" sz="1800" dirty="0" err="1" smtClean="0">
                <a:solidFill>
                  <a:schemeClr val="tx1"/>
                </a:solidFill>
              </a:rPr>
              <a:t>Coreference</a:t>
            </a:r>
            <a:r>
              <a:rPr lang="en-AU" sz="1800" dirty="0" smtClean="0">
                <a:solidFill>
                  <a:schemeClr val="tx1"/>
                </a:solidFill>
              </a:rPr>
              <a:t> </a:t>
            </a:r>
            <a:r>
              <a:rPr lang="en-AU" sz="1800" dirty="0">
                <a:solidFill>
                  <a:schemeClr val="tx1"/>
                </a:solidFill>
              </a:rPr>
              <a:t>items </a:t>
            </a:r>
            <a:r>
              <a:rPr lang="en-AU" sz="1800" dirty="0" smtClean="0">
                <a:solidFill>
                  <a:schemeClr val="tx1"/>
                </a:solidFill>
              </a:rPr>
              <a:t>are resolved by </a:t>
            </a:r>
            <a:r>
              <a:rPr lang="en-AU" sz="1800" dirty="0">
                <a:solidFill>
                  <a:schemeClr val="tx1"/>
                </a:solidFill>
              </a:rPr>
              <a:t>replacing the original phrase with </a:t>
            </a:r>
            <a:r>
              <a:rPr lang="en-AU" sz="1800" dirty="0" smtClean="0">
                <a:solidFill>
                  <a:schemeClr val="tx1"/>
                </a:solidFill>
              </a:rPr>
              <a:t>the referred </a:t>
            </a:r>
            <a:r>
              <a:rPr lang="en-AU" sz="1800" dirty="0">
                <a:solidFill>
                  <a:schemeClr val="tx1"/>
                </a:solidFill>
              </a:rPr>
              <a:t>phrase for each item.</a:t>
            </a:r>
            <a:endParaRPr lang="en-AU" sz="1800" dirty="0" smtClean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5536" y="6381329"/>
            <a:ext cx="46714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400" dirty="0" smtClean="0">
                <a:latin typeface="NimbusRomNo9L-Regu"/>
              </a:rPr>
              <a:t>*</a:t>
            </a:r>
            <a:r>
              <a:rPr lang="en-AU" sz="1400" dirty="0" err="1" smtClean="0"/>
              <a:t>NeuralCoref</a:t>
            </a:r>
            <a:r>
              <a:rPr lang="en-AU" sz="1400" dirty="0"/>
              <a:t> </a:t>
            </a:r>
            <a:r>
              <a:rPr lang="en-AU" sz="1400" dirty="0" smtClean="0">
                <a:latin typeface="NimbusRomNo9L-Regu"/>
              </a:rPr>
              <a:t>https</a:t>
            </a:r>
            <a:r>
              <a:rPr lang="en-AU" sz="1400" dirty="0">
                <a:latin typeface="NimbusRomNo9L-Regu"/>
              </a:rPr>
              <a:t>://</a:t>
            </a:r>
            <a:r>
              <a:rPr lang="en-AU" sz="1400" dirty="0" smtClean="0">
                <a:latin typeface="NimbusRomNo9L-Regu"/>
              </a:rPr>
              <a:t>github.com/huggingface/neuralcoref</a:t>
            </a:r>
            <a:endParaRPr lang="en-AU" sz="1400" dirty="0"/>
          </a:p>
        </p:txBody>
      </p:sp>
      <p:sp>
        <p:nvSpPr>
          <p:cNvPr id="8" name="Rounded Rectangle 7"/>
          <p:cNvSpPr/>
          <p:nvPr/>
        </p:nvSpPr>
        <p:spPr>
          <a:xfrm>
            <a:off x="1979712" y="1124744"/>
            <a:ext cx="2582942" cy="2952328"/>
          </a:xfrm>
          <a:prstGeom prst="roundRect">
            <a:avLst>
              <a:gd name="adj" fmla="val 6064"/>
            </a:avLst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800" b="1" dirty="0" smtClean="0">
                <a:solidFill>
                  <a:schemeClr val="tx1"/>
                </a:solidFill>
              </a:rPr>
              <a:t>Triple Creation: </a:t>
            </a:r>
            <a:r>
              <a:rPr lang="en-AU" sz="1800" dirty="0" smtClean="0">
                <a:solidFill>
                  <a:schemeClr val="tx1"/>
                </a:solidFill>
              </a:rPr>
              <a:t>Find triples in the same sentence by finding entities before and after verb phrases; </a:t>
            </a:r>
            <a:endParaRPr lang="en-AU" sz="1800" dirty="0">
              <a:solidFill>
                <a:schemeClr val="tx1"/>
              </a:solidFill>
            </a:endParaRPr>
          </a:p>
          <a:p>
            <a:r>
              <a:rPr lang="en-AU" sz="1800" dirty="0" smtClean="0">
                <a:solidFill>
                  <a:schemeClr val="tx1"/>
                </a:solidFill>
              </a:rPr>
              <a:t>Document-level triples are obtained by finding shortest path between any pair of entities.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644009" y="1124744"/>
            <a:ext cx="2232247" cy="2952328"/>
          </a:xfrm>
          <a:prstGeom prst="roundRect">
            <a:avLst>
              <a:gd name="adj" fmla="val 6064"/>
            </a:avLst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800" b="1" dirty="0">
                <a:solidFill>
                  <a:schemeClr val="tx1"/>
                </a:solidFill>
              </a:rPr>
              <a:t>Triple Filtering: </a:t>
            </a:r>
            <a:r>
              <a:rPr lang="en-AU" sz="1800" dirty="0" smtClean="0">
                <a:solidFill>
                  <a:schemeClr val="tx1"/>
                </a:solidFill>
              </a:rPr>
              <a:t>remove </a:t>
            </a:r>
            <a:r>
              <a:rPr lang="en-AU" sz="1800" dirty="0">
                <a:solidFill>
                  <a:schemeClr val="tx1"/>
                </a:solidFill>
              </a:rPr>
              <a:t>any triple with a stop </a:t>
            </a:r>
            <a:r>
              <a:rPr lang="en-AU" sz="1800" dirty="0" smtClean="0">
                <a:solidFill>
                  <a:schemeClr val="tx1"/>
                </a:solidFill>
              </a:rPr>
              <a:t>word as </a:t>
            </a:r>
            <a:r>
              <a:rPr lang="en-AU" sz="1800" dirty="0">
                <a:solidFill>
                  <a:schemeClr val="tx1"/>
                </a:solidFill>
              </a:rPr>
              <a:t>a head entity. The stop words include NLTK stop words,</a:t>
            </a:r>
          </a:p>
          <a:p>
            <a:r>
              <a:rPr lang="en-AU" sz="1800" dirty="0">
                <a:solidFill>
                  <a:schemeClr val="tx1"/>
                </a:solidFill>
              </a:rPr>
              <a:t>names of days </a:t>
            </a:r>
            <a:r>
              <a:rPr lang="en-AU" sz="1800" dirty="0" smtClean="0">
                <a:solidFill>
                  <a:schemeClr val="tx1"/>
                </a:solidFill>
              </a:rPr>
              <a:t>(e.g. Monday) </a:t>
            </a:r>
            <a:r>
              <a:rPr lang="en-AU" sz="1800" dirty="0">
                <a:solidFill>
                  <a:schemeClr val="tx1"/>
                </a:solidFill>
              </a:rPr>
              <a:t>and names of </a:t>
            </a:r>
            <a:r>
              <a:rPr lang="en-AU" sz="1800" dirty="0" smtClean="0">
                <a:solidFill>
                  <a:schemeClr val="tx1"/>
                </a:solidFill>
              </a:rPr>
              <a:t>months (e.g. January).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957611" y="1124744"/>
            <a:ext cx="2186389" cy="2952328"/>
          </a:xfrm>
          <a:prstGeom prst="roundRect">
            <a:avLst>
              <a:gd name="adj" fmla="val 6064"/>
            </a:avLst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800" b="1" dirty="0">
                <a:solidFill>
                  <a:schemeClr val="tx1"/>
                </a:solidFill>
              </a:rPr>
              <a:t>Article Removal</a:t>
            </a:r>
            <a:r>
              <a:rPr lang="en-AU" sz="1800" dirty="0">
                <a:solidFill>
                  <a:schemeClr val="tx1"/>
                </a:solidFill>
              </a:rPr>
              <a:t>: </a:t>
            </a:r>
            <a:r>
              <a:rPr lang="en-AU" sz="1800" dirty="0" smtClean="0">
                <a:solidFill>
                  <a:schemeClr val="tx1"/>
                </a:solidFill>
              </a:rPr>
              <a:t>articles (a</a:t>
            </a:r>
            <a:r>
              <a:rPr lang="en-AU" sz="1800" dirty="0">
                <a:solidFill>
                  <a:schemeClr val="tx1"/>
                </a:solidFill>
              </a:rPr>
              <a:t>, an, the</a:t>
            </a:r>
            <a:r>
              <a:rPr lang="en-AU" sz="1800" dirty="0" smtClean="0">
                <a:solidFill>
                  <a:schemeClr val="tx1"/>
                </a:solidFill>
              </a:rPr>
              <a:t>), possessive </a:t>
            </a:r>
            <a:r>
              <a:rPr lang="en-AU" sz="1800" dirty="0">
                <a:solidFill>
                  <a:schemeClr val="tx1"/>
                </a:solidFill>
              </a:rPr>
              <a:t>pronouns</a:t>
            </a:r>
          </a:p>
          <a:p>
            <a:r>
              <a:rPr lang="en-AU" sz="1800" dirty="0">
                <a:solidFill>
                  <a:schemeClr val="tx1"/>
                </a:solidFill>
              </a:rPr>
              <a:t>(e.g., its, their) and demonstrative pronouns (e.g., that, these</a:t>
            </a:r>
            <a:r>
              <a:rPr lang="en-AU" sz="1800" dirty="0" smtClean="0">
                <a:solidFill>
                  <a:schemeClr val="tx1"/>
                </a:solidFill>
              </a:rPr>
              <a:t>) are removed from </a:t>
            </a:r>
            <a:r>
              <a:rPr lang="en-AU" sz="1800" dirty="0">
                <a:solidFill>
                  <a:schemeClr val="tx1"/>
                </a:solidFill>
              </a:rPr>
              <a:t>the </a:t>
            </a:r>
            <a:r>
              <a:rPr lang="en-AU" sz="1800" dirty="0" smtClean="0">
                <a:solidFill>
                  <a:schemeClr val="tx1"/>
                </a:solidFill>
              </a:rPr>
              <a:t>heads and tails.</a:t>
            </a:r>
          </a:p>
        </p:txBody>
      </p:sp>
    </p:spTree>
    <p:extLst>
      <p:ext uri="{BB962C8B-B14F-4D97-AF65-F5344CB8AC3E}">
        <p14:creationId xmlns:p14="http://schemas.microsoft.com/office/powerpoint/2010/main" val="306303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467841" y="582318"/>
            <a:ext cx="6480423" cy="576411"/>
          </a:xfrm>
        </p:spPr>
        <p:txBody>
          <a:bodyPr/>
          <a:lstStyle/>
          <a:p>
            <a:r>
              <a:rPr lang="en-US" dirty="0" smtClean="0"/>
              <a:t>Overview – What’s Light Weight Ontology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DE1A9-329B-734D-93C3-546967996293}" type="slidenum">
              <a:rPr lang="en-AU" smtClean="0"/>
              <a:t>26</a:t>
            </a:fld>
            <a:fld id="{58C04F4F-BEF0-FA41-8AF6-98D76608D8CB}" type="slidenum">
              <a:rPr lang="en-AU" smtClean="0"/>
              <a:t>26</a:t>
            </a:fld>
            <a:r>
              <a:rPr lang="en-AU" smtClean="0"/>
              <a:t>1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Ontologies are formal and explicit specification in the form of concepts and relations of shared </a:t>
            </a:r>
            <a:r>
              <a:rPr lang="en-US" dirty="0" err="1" smtClean="0"/>
              <a:t>conceputalisation</a:t>
            </a:r>
            <a:r>
              <a:rPr lang="en-US" dirty="0" smtClean="0"/>
              <a:t> [Gruber 1993]. </a:t>
            </a:r>
          </a:p>
          <a:p>
            <a:r>
              <a:rPr lang="en-US" dirty="0" smtClean="0"/>
              <a:t>Indispensible for unambiguous communication and interoperation of autonomous entities.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47664" y="5805264"/>
            <a:ext cx="74168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Wilson Wong</a:t>
            </a:r>
            <a:r>
              <a:rPr lang="en-US" sz="2000" dirty="0"/>
              <a:t>, Wei Liu, and Mohammed </a:t>
            </a:r>
            <a:r>
              <a:rPr lang="en-US" sz="2000" dirty="0" err="1"/>
              <a:t>Bennamoun</a:t>
            </a:r>
            <a:r>
              <a:rPr lang="en-US" sz="2000" dirty="0"/>
              <a:t>. (2012) </a:t>
            </a:r>
            <a:r>
              <a:rPr lang="en-US" sz="2000" i="1" dirty="0"/>
              <a:t>Ontology Learning from Text: A look back and into the future</a:t>
            </a:r>
            <a:r>
              <a:rPr lang="en-US" sz="2000" dirty="0"/>
              <a:t>, ACM COMPUTING SURVEYS, 44, 4, Article 20, pp. 20:1-20:36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8067"/>
            <a:ext cx="141922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35733"/>
            <a:ext cx="9180512" cy="394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2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12.2 Word </a:t>
            </a:r>
            <a:r>
              <a:rPr lang="en-US" dirty="0" err="1" smtClean="0"/>
              <a:t>embeddings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Week 12 Natural Language Processing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2583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Word representations – one hot vectors</a:t>
            </a:r>
            <a:endParaRPr lang="en-AU" dirty="0"/>
          </a:p>
        </p:txBody>
      </p:sp>
      <p:sp>
        <p:nvSpPr>
          <p:cNvPr id="15" name="Rectangle 14"/>
          <p:cNvSpPr/>
          <p:nvPr/>
        </p:nvSpPr>
        <p:spPr>
          <a:xfrm>
            <a:off x="152607" y="6315441"/>
            <a:ext cx="1913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333333"/>
                </a:solidFill>
                <a:latin typeface="Verdana" panose="020B0604030504040204" pitchFamily="34" charset="0"/>
              </a:rPr>
              <a:t>(</a:t>
            </a:r>
            <a:r>
              <a:rPr lang="en-AU" sz="1800" dirty="0" err="1">
                <a:solidFill>
                  <a:srgbClr val="333333"/>
                </a:solidFill>
                <a:latin typeface="Verdana" panose="020B0604030504040204" pitchFamily="34" charset="0"/>
              </a:rPr>
              <a:t>Socher</a:t>
            </a:r>
            <a:r>
              <a:rPr lang="en-AU" sz="1800" dirty="0">
                <a:solidFill>
                  <a:srgbClr val="333333"/>
                </a:solidFill>
                <a:latin typeface="Verdana" panose="020B0604030504040204" pitchFamily="34" charset="0"/>
              </a:rPr>
              <a:t>, 2018)</a:t>
            </a:r>
            <a:endParaRPr lang="en-AU" sz="18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25" y="2341328"/>
            <a:ext cx="8240275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4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Representing words by their context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83"/>
          <a:stretch/>
        </p:blipFill>
        <p:spPr>
          <a:xfrm>
            <a:off x="395749" y="1828701"/>
            <a:ext cx="8211213" cy="18766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2607" y="6315441"/>
            <a:ext cx="1913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333333"/>
                </a:solidFill>
                <a:latin typeface="Verdana" panose="020B0604030504040204" pitchFamily="34" charset="0"/>
              </a:rPr>
              <a:t>(</a:t>
            </a:r>
            <a:r>
              <a:rPr lang="en-AU" sz="1800" dirty="0" err="1">
                <a:solidFill>
                  <a:srgbClr val="333333"/>
                </a:solidFill>
                <a:latin typeface="Verdana" panose="020B0604030504040204" pitchFamily="34" charset="0"/>
              </a:rPr>
              <a:t>Socher</a:t>
            </a:r>
            <a:r>
              <a:rPr lang="en-AU" sz="1800" dirty="0">
                <a:solidFill>
                  <a:srgbClr val="333333"/>
                </a:solidFill>
                <a:latin typeface="Verdana" panose="020B0604030504040204" pitchFamily="34" charset="0"/>
              </a:rPr>
              <a:t>, 2018)</a:t>
            </a:r>
            <a:endParaRPr lang="en-AU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074359" y="4027691"/>
                <a:ext cx="6853992" cy="1846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𝑚𝑜𝑡𝑒𝑙</m:t>
                      </m:r>
                      <m:r>
                        <a:rPr lang="en-AU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AU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0 0 0 0 0 0 1 0 0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AU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h𝑜𝑡𝑒𝑙</m:t>
                      </m:r>
                      <m:r>
                        <a:rPr lang="en-AU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AU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0 1 0 0 0 0 0 0 0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𝑚𝑜𝑡𝑒𝑙</m:t>
                      </m:r>
                      <m:r>
                        <a:rPr lang="en-AU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AU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−0.1, 0.3, 0.2, −0.2, 0.3, 0.4, 0.5, 0.1, −0.2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h𝑜𝑡𝑒𝑙</m:t>
                      </m:r>
                      <m:r>
                        <a:rPr lang="en-AU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=[−0.2, 0.6, 0.4, −0.3, 0.2, 0.2, 0.3,</m:t>
                      </m:r>
                      <m:r>
                        <a:rPr lang="en-AU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0.1</m:t>
                      </m:r>
                      <m:r>
                        <a:rPr lang="en-AU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AU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−0.</m:t>
                      </m:r>
                      <m:r>
                        <a:rPr lang="en-AU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1]</m:t>
                      </m:r>
                    </m:oMath>
                  </m:oMathPara>
                </a14:m>
                <a:r>
                  <a:rPr lang="en-AU" b="0" dirty="0" smtClean="0">
                    <a:solidFill>
                      <a:srgbClr val="00B050"/>
                    </a:solidFill>
                  </a:rPr>
                  <a:t/>
                </a:r>
                <a:br>
                  <a:rPr lang="en-AU" b="0" dirty="0" smtClean="0">
                    <a:solidFill>
                      <a:srgbClr val="00B050"/>
                    </a:solidFill>
                  </a:rPr>
                </a:br>
                <a:endParaRPr lang="en-AU" b="0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359" y="4027691"/>
                <a:ext cx="6853992" cy="1846724"/>
              </a:xfrm>
              <a:prstGeom prst="rect">
                <a:avLst/>
              </a:prstGeom>
              <a:blipFill>
                <a:blip r:embed="rId4"/>
                <a:stretch>
                  <a:fillRect b="-594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52607" y="4027691"/>
            <a:ext cx="7040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chemeClr val="accent2"/>
                </a:solidFill>
              </a:rPr>
              <a:t>One</a:t>
            </a:r>
          </a:p>
          <a:p>
            <a:r>
              <a:rPr lang="en-AU" dirty="0" smtClean="0">
                <a:solidFill>
                  <a:schemeClr val="accent2"/>
                </a:solidFill>
              </a:rPr>
              <a:t>Hot</a:t>
            </a:r>
            <a:endParaRPr lang="en-AU" dirty="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21370" y="4581753"/>
            <a:ext cx="2477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00B050"/>
                </a:solidFill>
              </a:rPr>
              <a:t>Word </a:t>
            </a:r>
            <a:r>
              <a:rPr lang="en-AU" dirty="0" err="1" smtClean="0">
                <a:solidFill>
                  <a:srgbClr val="00B050"/>
                </a:solidFill>
              </a:rPr>
              <a:t>Embeddings</a:t>
            </a:r>
            <a:endParaRPr lang="en-AU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56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467841" y="476325"/>
            <a:ext cx="6505614" cy="576411"/>
          </a:xfrm>
        </p:spPr>
        <p:txBody>
          <a:bodyPr/>
          <a:lstStyle/>
          <a:p>
            <a:r>
              <a:rPr lang="en-AU" dirty="0" smtClean="0"/>
              <a:t>Extracting </a:t>
            </a:r>
            <a:r>
              <a:rPr lang="en-AU" b="0" dirty="0" smtClean="0">
                <a:solidFill>
                  <a:srgbClr val="FF0000"/>
                </a:solidFill>
              </a:rPr>
              <a:t>S</a:t>
            </a:r>
            <a:r>
              <a:rPr lang="en-AU" dirty="0" smtClean="0"/>
              <a:t>emantics – Association Rule Mining</a:t>
            </a:r>
            <a:endParaRPr lang="en-AU" dirty="0"/>
          </a:p>
        </p:txBody>
      </p:sp>
      <p:pic>
        <p:nvPicPr>
          <p:cNvPr id="4" name="Content Placeholder 3">
            <a:hlinkClick r:id="rId2"/>
          </p:cNvPr>
          <p:cNvPicPr>
            <a:picLocks noGrp="1" noChangeAspect="1"/>
          </p:cNvPicPr>
          <p:nvPr>
            <p:ph sz="quarter" idx="17"/>
          </p:nvPr>
        </p:nvPicPr>
        <p:blipFill>
          <a:blip r:embed="rId3"/>
          <a:stretch>
            <a:fillRect/>
          </a:stretch>
        </p:blipFill>
        <p:spPr>
          <a:xfrm>
            <a:off x="1881912" y="1635958"/>
            <a:ext cx="5317830" cy="4276725"/>
          </a:xfrm>
          <a:prstGeom prst="rect">
            <a:avLst/>
          </a:prstGeom>
        </p:spPr>
      </p:pic>
      <p:sp>
        <p:nvSpPr>
          <p:cNvPr id="5" name="Text Placeholder 1"/>
          <p:cNvSpPr txBox="1">
            <a:spLocks/>
          </p:cNvSpPr>
          <p:nvPr/>
        </p:nvSpPr>
        <p:spPr>
          <a:xfrm>
            <a:off x="394855" y="6237288"/>
            <a:ext cx="8291945" cy="426989"/>
          </a:xfrm>
          <a:prstGeom prst="rect">
            <a:avLst/>
          </a:prstGeom>
        </p:spPr>
        <p:txBody>
          <a:bodyPr vert="horz" lIns="121917" tIns="60958" rIns="121917" bIns="60958" rtlCol="0">
            <a:noAutofit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2500" b="1" kern="1200" baseline="0">
                <a:solidFill>
                  <a:srgbClr val="27348B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800" dirty="0" smtClean="0"/>
              <a:t>Text Mining - </a:t>
            </a:r>
            <a:r>
              <a:rPr lang="en-US" sz="1800" dirty="0" smtClean="0"/>
              <a:t>http://agent.csse.uwa.edu.au/aquila</a:t>
            </a:r>
            <a:endParaRPr lang="en-AU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30" y="2037138"/>
            <a:ext cx="8820496" cy="328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8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Imagine doing simple math with words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 txBox="1">
                <a:spLocks/>
              </p:cNvSpPr>
              <p:nvPr/>
            </p:nvSpPr>
            <p:spPr>
              <a:xfrm>
                <a:off x="205209" y="4745185"/>
                <a:ext cx="8208143" cy="129614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891" indent="-342891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2" indent="-285744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71" indent="-228594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60" indent="-228594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349" indent="-228594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537" indent="-228594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AU" dirty="0" smtClean="0"/>
                  <a:t>“A </a:t>
                </a:r>
                <a:r>
                  <a:rPr lang="en-AU" dirty="0"/>
                  <a:t>is to B as C is to </a:t>
                </a:r>
                <a:r>
                  <a:rPr lang="en-AU" dirty="0" smtClean="0"/>
                  <a:t>D” tasks</a:t>
                </a:r>
              </a:p>
              <a:p>
                <a:pPr lvl="1"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𝑤𝑜𝑟𝑑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𝑤𝑜𝑟𝑑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𝑤𝑜𝑟𝑑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𝑤𝑜𝑟𝑑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dirty="0"/>
              </a:p>
              <a:p>
                <a:pPr algn="ctr"/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:endParaRPr lang="en-US" dirty="0" smtClean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09" y="4745185"/>
                <a:ext cx="8208143" cy="1296143"/>
              </a:xfrm>
              <a:prstGeom prst="rect">
                <a:avLst/>
              </a:prstGeom>
              <a:blipFill>
                <a:blip r:embed="rId3"/>
                <a:stretch>
                  <a:fillRect t="-610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421" y="2020033"/>
            <a:ext cx="2828925" cy="2009775"/>
          </a:xfrm>
          <a:prstGeom prst="rect">
            <a:avLst/>
          </a:prstGeom>
        </p:spPr>
      </p:pic>
      <p:pic>
        <p:nvPicPr>
          <p:cNvPr id="6" name="Picture 2" descr="https://www.tensorflow.org/versions/r0.7/images/linear-relationship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09" y="2085978"/>
            <a:ext cx="5544616" cy="194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76483" y="6439798"/>
            <a:ext cx="72964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See: </a:t>
            </a:r>
            <a:r>
              <a:rPr lang="en-US" sz="1600" dirty="0" smtClean="0">
                <a:hlinkClick r:id="rId6"/>
              </a:rPr>
              <a:t>http</a:t>
            </a:r>
            <a:r>
              <a:rPr lang="en-US" sz="1600" dirty="0">
                <a:hlinkClick r:id="rId6"/>
              </a:rPr>
              <a:t>://rare-technologies.com/word2vec-tutorial</a:t>
            </a:r>
            <a:r>
              <a:rPr lang="en-US" sz="1600" dirty="0" smtClean="0">
                <a:hlinkClick r:id="rId6"/>
              </a:rPr>
              <a:t>/</a:t>
            </a:r>
            <a:r>
              <a:rPr lang="en-US" sz="1600" dirty="0" smtClean="0"/>
              <a:t> for word2vec application.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9820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“A is to B as C is to D” tasks</a:t>
            </a:r>
            <a:endParaRPr lang="en-AU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468312" y="1534653"/>
            <a:ext cx="8208143" cy="4702659"/>
          </a:xfrm>
          <a:prstGeom prst="rect">
            <a:avLst/>
          </a:prstGeom>
        </p:spPr>
        <p:txBody>
          <a:bodyPr/>
          <a:lstStyle/>
          <a:p>
            <a:r>
              <a:rPr lang="en-AU" sz="2400" dirty="0"/>
              <a:t>20,000 syntactic and semantic test </a:t>
            </a:r>
            <a:r>
              <a:rPr lang="en-AU" sz="2400" dirty="0" smtClean="0"/>
              <a:t>examples (Google)</a:t>
            </a:r>
          </a:p>
          <a:p>
            <a:pPr lvl="1"/>
            <a:r>
              <a:rPr lang="en-AU" sz="2000" dirty="0">
                <a:hlinkClick r:id="rId3"/>
              </a:rPr>
              <a:t>http://</a:t>
            </a:r>
            <a:r>
              <a:rPr lang="en-AU" sz="2000" dirty="0" smtClean="0">
                <a:hlinkClick r:id="rId3"/>
              </a:rPr>
              <a:t>word2vec.googlecode.com/svn/trunk/questions-words.txt</a:t>
            </a:r>
            <a:endParaRPr lang="en-AU" sz="2000" dirty="0" smtClean="0"/>
          </a:p>
          <a:p>
            <a:pPr lvl="1"/>
            <a:r>
              <a:rPr lang="en-AU" sz="2000" dirty="0" smtClean="0"/>
              <a:t>The top 30,000 words ranked according to frequency are used for the evaluation below:</a:t>
            </a:r>
          </a:p>
          <a:p>
            <a:endParaRPr lang="en-AU" sz="2400" dirty="0"/>
          </a:p>
        </p:txBody>
      </p:sp>
      <p:pic>
        <p:nvPicPr>
          <p:cNvPr id="9" name="Picture 8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45" y="4762091"/>
            <a:ext cx="6638925" cy="1914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4640" y="3424019"/>
            <a:ext cx="2743200" cy="9239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6343" y="3132217"/>
            <a:ext cx="2286000" cy="16573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228" y="3363082"/>
            <a:ext cx="266700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48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Many ways of obtaining word vectors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3396" y="1600200"/>
            <a:ext cx="7457207" cy="45259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62" y="1668706"/>
            <a:ext cx="852487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0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Word2Vec (</a:t>
            </a:r>
            <a:r>
              <a:rPr lang="en-AU" dirty="0" err="1" smtClean="0"/>
              <a:t>Mikolov</a:t>
            </a:r>
            <a:r>
              <a:rPr lang="en-AU" dirty="0" smtClean="0"/>
              <a:t> et al. 2013)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AU" sz="2400" dirty="0"/>
              <a:t>For learning word representations. </a:t>
            </a:r>
          </a:p>
          <a:p>
            <a:pPr marL="342900" indent="-342900"/>
            <a:endParaRPr lang="en-AU" sz="800" dirty="0"/>
          </a:p>
          <a:p>
            <a:pPr marL="342900" indent="-342900"/>
            <a:r>
              <a:rPr lang="en-AU" sz="2400" dirty="0"/>
              <a:t>Using a shallow neural network, no hidden layer.</a:t>
            </a:r>
          </a:p>
          <a:p>
            <a:pPr marL="342900" indent="-342900"/>
            <a:endParaRPr lang="en-AU" sz="800" dirty="0"/>
          </a:p>
          <a:p>
            <a:pPr marL="342900" indent="-342900"/>
            <a:r>
              <a:rPr lang="en-AU" sz="2400" dirty="0"/>
              <a:t>No shared parameters across the network.</a:t>
            </a:r>
          </a:p>
          <a:p>
            <a:pPr marL="342900" indent="-342900"/>
            <a:endParaRPr lang="en-AU" sz="800" b="1" i="1" dirty="0"/>
          </a:p>
          <a:p>
            <a:pPr marL="342900" indent="-342900"/>
            <a:r>
              <a:rPr lang="en-AU" sz="2400" dirty="0"/>
              <a:t>Fast training – training over Wikipedia snapshot (about 1 billion words) with 50 dimensions takes only 4 hours.</a:t>
            </a:r>
          </a:p>
          <a:p>
            <a:pPr marL="342900" indent="-342900"/>
            <a:endParaRPr lang="en-AU" sz="800" dirty="0"/>
          </a:p>
          <a:p>
            <a:pPr marL="342900" indent="-342900"/>
            <a:r>
              <a:rPr lang="en-AU" sz="2400" dirty="0"/>
              <a:t>State-of-the-art performance. Learned word embedding vectors can be represented as linear translations, e.g.</a:t>
            </a:r>
          </a:p>
          <a:p>
            <a:pPr marL="0" indent="0">
              <a:buNone/>
            </a:pPr>
            <a:endParaRPr lang="en-AU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2757212"/>
              </p:ext>
            </p:extLst>
          </p:nvPr>
        </p:nvGraphicFramePr>
        <p:xfrm>
          <a:off x="1634292" y="5445127"/>
          <a:ext cx="6319837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" name="Equation" r:id="rId3" imgW="3314700" imgH="431800" progId="Equation.3">
                  <p:embed/>
                </p:oleObj>
              </mc:Choice>
              <mc:Fallback>
                <p:oleObj name="Equation" r:id="rId3" imgW="3314700" imgH="4318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34292" y="5445127"/>
                        <a:ext cx="6319837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229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Word2Vec (Cont.)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AU" sz="2400" dirty="0"/>
              <a:t>Word2vec has two models, Continuous Bag of Word (CBOW) and </a:t>
            </a:r>
            <a:r>
              <a:rPr lang="en-AU" sz="2400" dirty="0" err="1"/>
              <a:t>SkipGram</a:t>
            </a:r>
            <a:r>
              <a:rPr lang="en-AU" sz="2400" dirty="0"/>
              <a:t> models. </a:t>
            </a:r>
          </a:p>
          <a:p>
            <a:pPr marL="342900" indent="-342900"/>
            <a:r>
              <a:rPr lang="en-AU" sz="2400" dirty="0"/>
              <a:t>CBOW: predicting </a:t>
            </a:r>
            <a:r>
              <a:rPr lang="en-AU" sz="2400" i="1" dirty="0" err="1"/>
              <a:t>w</a:t>
            </a:r>
            <a:r>
              <a:rPr lang="en-AU" sz="2400" i="1" baseline="-25000" dirty="0" err="1"/>
              <a:t>t</a:t>
            </a:r>
            <a:r>
              <a:rPr lang="en-AU" sz="2400" i="1" baseline="-25000" dirty="0"/>
              <a:t> </a:t>
            </a:r>
            <a:r>
              <a:rPr lang="en-AU" sz="2400" dirty="0"/>
              <a:t> given its context</a:t>
            </a:r>
          </a:p>
          <a:p>
            <a:pPr marL="342900" indent="-342900"/>
            <a:r>
              <a:rPr lang="en-AU" sz="2400" dirty="0" err="1"/>
              <a:t>SkipGram</a:t>
            </a:r>
            <a:r>
              <a:rPr lang="en-AU" sz="2400" dirty="0"/>
              <a:t>: predicting the context words given a word </a:t>
            </a:r>
            <a:r>
              <a:rPr lang="en-AU" sz="2400" i="1" dirty="0" err="1" smtClean="0"/>
              <a:t>w</a:t>
            </a:r>
            <a:r>
              <a:rPr lang="en-AU" sz="2400" i="1" baseline="-25000" dirty="0" err="1" smtClean="0"/>
              <a:t>t</a:t>
            </a:r>
            <a:endParaRPr lang="en-AU" sz="24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779" y="3376606"/>
            <a:ext cx="5449416" cy="32043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60872" y="6427478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sz="1100" dirty="0">
                <a:solidFill>
                  <a:schemeClr val="bg1">
                    <a:lumMod val="65000"/>
                  </a:schemeClr>
                </a:solidFill>
              </a:rPr>
              <a:t>[Image credits: </a:t>
            </a:r>
            <a:r>
              <a:rPr lang="en-GB" sz="1100" dirty="0" err="1">
                <a:solidFill>
                  <a:schemeClr val="bg1">
                    <a:lumMod val="65000"/>
                  </a:schemeClr>
                </a:solidFill>
              </a:rPr>
              <a:t>Mikolov</a:t>
            </a:r>
            <a:r>
              <a:rPr lang="en-GB" sz="1100" dirty="0">
                <a:solidFill>
                  <a:schemeClr val="bg1">
                    <a:lumMod val="65000"/>
                  </a:schemeClr>
                </a:solidFill>
              </a:rPr>
              <a:t> et al (2013) “Efficient estimation of word representations in vector space</a:t>
            </a:r>
            <a:r>
              <a:rPr lang="en-GB" sz="1100" dirty="0" smtClean="0">
                <a:solidFill>
                  <a:schemeClr val="bg1">
                    <a:lumMod val="65000"/>
                  </a:schemeClr>
                </a:solidFill>
              </a:rPr>
              <a:t>”]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91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From Word and Phrases to Sentence Representations</a:t>
            </a:r>
            <a:endParaRPr lang="en-AU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457200" y="1692008"/>
            <a:ext cx="8064500" cy="4608413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defPPr>
              <a:defRPr lang="en-US"/>
            </a:defPPr>
            <a:lvl1pPr marL="0" algn="ctr" defTabSz="60958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/>
            <a:endParaRPr lang="en-AU" sz="1200" smtClean="0"/>
          </a:p>
          <a:p>
            <a:pPr marL="457200" lvl="1"/>
            <a:r>
              <a:rPr lang="en-AU" sz="1200" smtClean="0"/>
              <a:t>martial 		[ 0.12657, 0.61425, … , 0.86142]</a:t>
            </a:r>
          </a:p>
          <a:p>
            <a:pPr marL="457200" lvl="1"/>
            <a:r>
              <a:rPr lang="en-AU" sz="1200" smtClean="0"/>
              <a:t>art  			[ 0.71089, 0.21725, … , 0.39198]</a:t>
            </a:r>
          </a:p>
          <a:p>
            <a:pPr marL="457200" lvl="1"/>
            <a:r>
              <a:rPr lang="en-AU" sz="1200" smtClean="0"/>
              <a:t>martial art  		[ 0.46352, 0.48576, … , 0.09812]</a:t>
            </a:r>
          </a:p>
          <a:p>
            <a:pPr marL="457200" lvl="1"/>
            <a:r>
              <a:rPr lang="en-AU" sz="1200" smtClean="0"/>
              <a:t>I am learning martial arts	[ 0.23242, 0.09824, … , 0.97242]</a:t>
            </a:r>
          </a:p>
          <a:p>
            <a:pPr marL="457200" lvl="1"/>
            <a:r>
              <a:rPr lang="en-AU" sz="1200" smtClean="0"/>
              <a:t>I am in kongfu training	[ 0.21141, 0.08576, … , 0.99812]</a:t>
            </a:r>
          </a:p>
          <a:p>
            <a:endParaRPr lang="en-AU" sz="2400" smtClean="0"/>
          </a:p>
          <a:p>
            <a:endParaRPr lang="en-AU" sz="2400" smtClean="0"/>
          </a:p>
          <a:p>
            <a:endParaRPr lang="en-AU" sz="2400" smtClean="0"/>
          </a:p>
          <a:p>
            <a:endParaRPr lang="en-AU" sz="2400" smtClean="0"/>
          </a:p>
          <a:p>
            <a:endParaRPr lang="en-AU" sz="2400" smtClean="0"/>
          </a:p>
          <a:p>
            <a:endParaRPr lang="en-AU" sz="2400" dirty="0" smtClean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27584" y="6050698"/>
            <a:ext cx="698477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971600" y="3890458"/>
            <a:ext cx="8384" cy="23846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31640" y="4313214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military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91680" y="4529238"/>
            <a:ext cx="877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martial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32040" y="5105302"/>
            <a:ext cx="877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kongfu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36096" y="4817270"/>
            <a:ext cx="1210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AF2515"/>
                </a:solidFill>
              </a:rPr>
              <a:t>martial art</a:t>
            </a:r>
            <a:endParaRPr lang="en-US" dirty="0">
              <a:solidFill>
                <a:srgbClr val="AF2515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80112" y="5321326"/>
            <a:ext cx="137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Taekwondo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03848" y="5177310"/>
            <a:ext cx="45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AF2515"/>
                </a:solidFill>
              </a:rPr>
              <a:t>art</a:t>
            </a:r>
            <a:endParaRPr lang="en-US" dirty="0">
              <a:solidFill>
                <a:srgbClr val="AF2515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56248" y="5329710"/>
            <a:ext cx="633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craft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059832" y="5609358"/>
            <a:ext cx="118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115616" y="410648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army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283968" y="3898842"/>
            <a:ext cx="2724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am learning martial arts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0" y="3754826"/>
            <a:ext cx="2455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AF2515"/>
                </a:solidFill>
              </a:rPr>
              <a:t>I am in </a:t>
            </a:r>
            <a:r>
              <a:rPr lang="en-US" dirty="0" err="1" smtClean="0">
                <a:solidFill>
                  <a:srgbClr val="AF2515"/>
                </a:solidFill>
              </a:rPr>
              <a:t>kongfu</a:t>
            </a:r>
            <a:r>
              <a:rPr lang="en-US" dirty="0" smtClean="0">
                <a:solidFill>
                  <a:srgbClr val="AF2515"/>
                </a:solidFill>
              </a:rPr>
              <a:t> training</a:t>
            </a:r>
            <a:endParaRPr lang="en-US" dirty="0">
              <a:solidFill>
                <a:srgbClr val="AF25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715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Holistic Approach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829475"/>
          </a:xfrm>
        </p:spPr>
        <p:txBody>
          <a:bodyPr>
            <a:normAutofit lnSpcReduction="10000"/>
          </a:bodyPr>
          <a:lstStyle/>
          <a:p>
            <a:pPr marL="342900" indent="-342900"/>
            <a:r>
              <a:rPr lang="en-AU" sz="2000" dirty="0"/>
              <a:t>Treating phrases in the same way as individual words by using a pre-identified phrase list (</a:t>
            </a:r>
            <a:r>
              <a:rPr lang="en-AU" sz="2000" dirty="0" err="1"/>
              <a:t>Mikolov</a:t>
            </a:r>
            <a:r>
              <a:rPr lang="en-AU" sz="2000" dirty="0"/>
              <a:t> et al. 2013) .</a:t>
            </a:r>
          </a:p>
          <a:p>
            <a:pPr marL="342900" indent="-342900"/>
            <a:r>
              <a:rPr lang="en-AU" sz="2000" dirty="0"/>
              <a:t>Using word2vec to train both word and phrase </a:t>
            </a:r>
            <a:r>
              <a:rPr lang="en-AU" sz="2000" dirty="0" err="1"/>
              <a:t>embeddings</a:t>
            </a:r>
            <a:r>
              <a:rPr lang="en-AU" sz="2000" dirty="0"/>
              <a:t>, achieved 72% accuracy on phrase analogy tests.</a:t>
            </a:r>
          </a:p>
          <a:p>
            <a:pPr marL="1085850" lvl="1" indent="-342900">
              <a:buFont typeface="Arial"/>
              <a:buChar char="•"/>
            </a:pPr>
            <a:endParaRPr lang="en-AU" sz="2000" dirty="0"/>
          </a:p>
          <a:p>
            <a:pPr marL="342900" indent="-342900"/>
            <a:endParaRPr lang="en-AU" sz="2000" dirty="0"/>
          </a:p>
          <a:p>
            <a:endParaRPr lang="en-AU" sz="2400" b="1" dirty="0"/>
          </a:p>
          <a:p>
            <a:endParaRPr lang="en-AU" sz="2000" b="1" dirty="0"/>
          </a:p>
          <a:p>
            <a:endParaRPr lang="en-AU" sz="2000" b="1" dirty="0"/>
          </a:p>
          <a:p>
            <a:endParaRPr lang="en-AU" sz="2000" b="1" dirty="0"/>
          </a:p>
          <a:p>
            <a:pPr marL="0" indent="0">
              <a:buNone/>
            </a:pPr>
            <a:endParaRPr lang="en-AU" sz="2000" b="1" dirty="0" smtClean="0"/>
          </a:p>
          <a:p>
            <a:pPr marL="0" indent="0">
              <a:buNone/>
            </a:pPr>
            <a:r>
              <a:rPr lang="en-AU" sz="2000" b="1" dirty="0" smtClean="0"/>
              <a:t>Problem</a:t>
            </a:r>
            <a:r>
              <a:rPr lang="en-AU" sz="2000" dirty="0"/>
              <a:t>:</a:t>
            </a:r>
          </a:p>
          <a:p>
            <a:pPr marL="342900" indent="-342900"/>
            <a:r>
              <a:rPr lang="en-AU" sz="2000" dirty="0"/>
              <a:t>Suffering from data sparsity, not generating phrases that are not in the pre-identified list or not occur in the training set</a:t>
            </a:r>
            <a:r>
              <a:rPr lang="en-AU" sz="2000" dirty="0" smtClean="0"/>
              <a:t>.</a:t>
            </a:r>
            <a:endParaRPr lang="en-AU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732" y="2954182"/>
            <a:ext cx="4824536" cy="226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024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 Approach - MVRU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3537890" cy="4525963"/>
          </a:xfrm>
        </p:spPr>
        <p:txBody>
          <a:bodyPr>
            <a:normAutofit fontScale="62500" lnSpcReduction="20000"/>
          </a:bodyPr>
          <a:lstStyle/>
          <a:p>
            <a:pPr marL="342900" indent="-342900"/>
            <a:r>
              <a:rPr lang="en-AU" dirty="0"/>
              <a:t>Unsupervised phrase representation learning.</a:t>
            </a:r>
          </a:p>
          <a:p>
            <a:pPr marL="342900" indent="-342900"/>
            <a:r>
              <a:rPr lang="en-AU" dirty="0"/>
              <a:t>Phrases are pre-identified.</a:t>
            </a:r>
          </a:p>
          <a:p>
            <a:pPr marL="342900" indent="-342900"/>
            <a:r>
              <a:rPr lang="en-AU" dirty="0"/>
              <a:t>Combining </a:t>
            </a:r>
            <a:r>
              <a:rPr lang="en-AU" dirty="0" err="1"/>
              <a:t>SkipGram</a:t>
            </a:r>
            <a:r>
              <a:rPr lang="en-AU" dirty="0"/>
              <a:t> prediction model with the Matrix-Vector Recursive/LSTM/GRU models</a:t>
            </a:r>
          </a:p>
          <a:p>
            <a:pPr marL="342900" indent="-342900"/>
            <a:r>
              <a:rPr lang="en-AU" dirty="0"/>
              <a:t>A function </a:t>
            </a:r>
            <a:r>
              <a:rPr lang="en-AU" b="1" i="1" dirty="0"/>
              <a:t>g</a:t>
            </a:r>
            <a:r>
              <a:rPr lang="en-AU" dirty="0"/>
              <a:t> that computes the compositional semantic representation of phrases</a:t>
            </a:r>
          </a:p>
          <a:p>
            <a:pPr marL="342900" indent="-342900"/>
            <a:r>
              <a:rPr lang="en-AU" dirty="0"/>
              <a:t>A function </a:t>
            </a:r>
            <a:r>
              <a:rPr lang="en-AU" b="1" i="1" dirty="0"/>
              <a:t>f</a:t>
            </a:r>
            <a:r>
              <a:rPr lang="en-AU" dirty="0"/>
              <a:t> that maps the conditional probability distribution of phrases over a corpus</a:t>
            </a:r>
          </a:p>
          <a:p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4139952" y="6093296"/>
            <a:ext cx="933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 = fast</a:t>
            </a:r>
            <a:endParaRPr lang="en-US" sz="2000" baseline="-25000" dirty="0"/>
          </a:p>
        </p:txBody>
      </p:sp>
      <p:sp>
        <p:nvSpPr>
          <p:cNvPr id="5" name="TextBox 4"/>
          <p:cNvSpPr txBox="1"/>
          <p:nvPr/>
        </p:nvSpPr>
        <p:spPr>
          <a:xfrm>
            <a:off x="5436096" y="6093296"/>
            <a:ext cx="1232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dirty="0" smtClean="0"/>
              <a:t> = laptop</a:t>
            </a:r>
            <a:endParaRPr lang="en-US" sz="2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6876256" y="6093296"/>
            <a:ext cx="1555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 = computer</a:t>
            </a:r>
            <a:endParaRPr lang="en-US" sz="2000" baseline="-25000" dirty="0"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335579" y="5374129"/>
            <a:ext cx="354729" cy="98193"/>
            <a:chOff x="3491880" y="4437112"/>
            <a:chExt cx="648072" cy="216024"/>
          </a:xfrm>
        </p:grpSpPr>
        <p:sp>
          <p:nvSpPr>
            <p:cNvPr id="8" name="Rectangle 7"/>
            <p:cNvSpPr/>
            <p:nvPr/>
          </p:nvSpPr>
          <p:spPr>
            <a:xfrm rot="16200000">
              <a:off x="3707904" y="4221088"/>
              <a:ext cx="216024" cy="648072"/>
            </a:xfrm>
            <a:prstGeom prst="rect">
              <a:avLst/>
            </a:prstGeom>
            <a:noFill/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 rot="16200000">
              <a:off x="3563888" y="4437112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 rot="16200000">
              <a:off x="3851920" y="4437112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 rot="5400000">
            <a:off x="6597426" y="5308668"/>
            <a:ext cx="354729" cy="229116"/>
            <a:chOff x="3995936" y="5373216"/>
            <a:chExt cx="648072" cy="504056"/>
          </a:xfrm>
        </p:grpSpPr>
        <p:sp>
          <p:nvSpPr>
            <p:cNvPr id="12" name="Oval 11"/>
            <p:cNvSpPr/>
            <p:nvPr/>
          </p:nvSpPr>
          <p:spPr>
            <a:xfrm rot="16200000">
              <a:off x="4355976" y="5661248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 rot="16200000">
              <a:off x="4067944" y="5301208"/>
              <a:ext cx="504056" cy="648072"/>
            </a:xfrm>
            <a:prstGeom prst="rect">
              <a:avLst/>
            </a:prstGeom>
            <a:noFill/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rot="16200000">
              <a:off x="4067944" y="5661248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 rot="16200000">
              <a:off x="4067944" y="5373216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 rot="16200000">
              <a:off x="4355976" y="5373216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 rot="5400000">
            <a:off x="7022928" y="5374129"/>
            <a:ext cx="354729" cy="98193"/>
            <a:chOff x="3491880" y="4437112"/>
            <a:chExt cx="648072" cy="216024"/>
          </a:xfrm>
        </p:grpSpPr>
        <p:sp>
          <p:nvSpPr>
            <p:cNvPr id="18" name="Rectangle 17"/>
            <p:cNvSpPr/>
            <p:nvPr/>
          </p:nvSpPr>
          <p:spPr>
            <a:xfrm rot="16200000">
              <a:off x="3707904" y="4221088"/>
              <a:ext cx="216024" cy="648072"/>
            </a:xfrm>
            <a:prstGeom prst="rect">
              <a:avLst/>
            </a:prstGeom>
            <a:noFill/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rot="16200000">
              <a:off x="3563888" y="4437112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rot="16200000">
              <a:off x="3851920" y="4437112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 rot="5400000">
            <a:off x="7284775" y="5308668"/>
            <a:ext cx="354729" cy="229116"/>
            <a:chOff x="3995936" y="5373216"/>
            <a:chExt cx="648072" cy="504056"/>
          </a:xfrm>
        </p:grpSpPr>
        <p:sp>
          <p:nvSpPr>
            <p:cNvPr id="22" name="Oval 21"/>
            <p:cNvSpPr/>
            <p:nvPr/>
          </p:nvSpPr>
          <p:spPr>
            <a:xfrm rot="16200000">
              <a:off x="4355976" y="5661248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4067944" y="5301208"/>
              <a:ext cx="504056" cy="648072"/>
            </a:xfrm>
            <a:prstGeom prst="rect">
              <a:avLst/>
            </a:prstGeom>
            <a:noFill/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16200000">
              <a:off x="4067944" y="5661248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rot="16200000">
              <a:off x="4067944" y="5373216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16200000">
              <a:off x="4355976" y="5373216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 rot="5400000">
            <a:off x="7710277" y="5374129"/>
            <a:ext cx="354729" cy="98193"/>
            <a:chOff x="3491880" y="4437112"/>
            <a:chExt cx="648072" cy="216024"/>
          </a:xfrm>
        </p:grpSpPr>
        <p:sp>
          <p:nvSpPr>
            <p:cNvPr id="28" name="Rectangle 27"/>
            <p:cNvSpPr/>
            <p:nvPr/>
          </p:nvSpPr>
          <p:spPr>
            <a:xfrm rot="16200000">
              <a:off x="3707904" y="4221088"/>
              <a:ext cx="216024" cy="648072"/>
            </a:xfrm>
            <a:prstGeom prst="rect">
              <a:avLst/>
            </a:prstGeom>
            <a:noFill/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 rot="16200000">
              <a:off x="3563888" y="4437112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16200000">
              <a:off x="3851920" y="4437112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 rot="5400000">
            <a:off x="7972124" y="5308668"/>
            <a:ext cx="354729" cy="229116"/>
            <a:chOff x="3995936" y="5373216"/>
            <a:chExt cx="648072" cy="504056"/>
          </a:xfrm>
        </p:grpSpPr>
        <p:sp>
          <p:nvSpPr>
            <p:cNvPr id="32" name="Oval 31"/>
            <p:cNvSpPr/>
            <p:nvPr/>
          </p:nvSpPr>
          <p:spPr>
            <a:xfrm rot="16200000">
              <a:off x="4355976" y="5661248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 rot="16200000">
              <a:off x="4067944" y="5301208"/>
              <a:ext cx="504056" cy="648072"/>
            </a:xfrm>
            <a:prstGeom prst="rect">
              <a:avLst/>
            </a:prstGeom>
            <a:noFill/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16200000">
              <a:off x="4067944" y="5661248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16200000">
              <a:off x="4067944" y="5373216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16200000">
              <a:off x="4355976" y="5373216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6300192" y="5640005"/>
            <a:ext cx="860999" cy="338554"/>
          </a:xfrm>
          <a:prstGeom prst="rect">
            <a:avLst/>
          </a:prstGeom>
          <a:noFill/>
          <a:ln w="6350" cmpd="sng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/>
              <a:t>(</a:t>
            </a:r>
            <a:r>
              <a:rPr lang="en-US" sz="1600" dirty="0" err="1" smtClean="0"/>
              <a:t>v</a:t>
            </a:r>
            <a:r>
              <a:rPr lang="en-US" sz="1600" baseline="-25000" dirty="0" err="1" smtClean="0"/>
              <a:t>a</a:t>
            </a:r>
            <a:r>
              <a:rPr lang="en-US" sz="1600" dirty="0" smtClean="0"/>
              <a:t>, M</a:t>
            </a:r>
            <a:r>
              <a:rPr lang="en-US" sz="1600" baseline="-25000" dirty="0" smtClean="0"/>
              <a:t>a</a:t>
            </a:r>
            <a:r>
              <a:rPr lang="en-US" sz="1600" dirty="0" smtClean="0"/>
              <a:t>) </a:t>
            </a:r>
            <a:endParaRPr lang="en-US" sz="1600" baseline="-25000" dirty="0"/>
          </a:p>
        </p:txBody>
      </p:sp>
      <p:sp>
        <p:nvSpPr>
          <p:cNvPr id="38" name="TextBox 37"/>
          <p:cNvSpPr txBox="1"/>
          <p:nvPr/>
        </p:nvSpPr>
        <p:spPr>
          <a:xfrm>
            <a:off x="7020272" y="5640005"/>
            <a:ext cx="860999" cy="338554"/>
          </a:xfrm>
          <a:prstGeom prst="rect">
            <a:avLst/>
          </a:prstGeom>
          <a:noFill/>
          <a:ln w="6350" cmpd="sng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/>
              <a:t>(</a:t>
            </a:r>
            <a:r>
              <a:rPr lang="en-US" sz="1600" dirty="0" err="1" smtClean="0"/>
              <a:t>v</a:t>
            </a:r>
            <a:r>
              <a:rPr lang="en-US" sz="1600" baseline="-25000" dirty="0" err="1" smtClean="0"/>
              <a:t>b</a:t>
            </a:r>
            <a:r>
              <a:rPr lang="en-US" sz="1600" dirty="0" smtClean="0"/>
              <a:t>, M</a:t>
            </a:r>
            <a:r>
              <a:rPr lang="en-US" sz="1600" baseline="-25000" dirty="0" smtClean="0"/>
              <a:t>b</a:t>
            </a:r>
            <a:r>
              <a:rPr lang="en-US" sz="1600" dirty="0" smtClean="0"/>
              <a:t>) </a:t>
            </a:r>
            <a:endParaRPr lang="en-US" sz="1600" baseline="-25000" dirty="0"/>
          </a:p>
        </p:txBody>
      </p:sp>
      <p:sp>
        <p:nvSpPr>
          <p:cNvPr id="39" name="TextBox 38"/>
          <p:cNvSpPr txBox="1"/>
          <p:nvPr/>
        </p:nvSpPr>
        <p:spPr>
          <a:xfrm>
            <a:off x="7674890" y="5640005"/>
            <a:ext cx="902644" cy="338554"/>
          </a:xfrm>
          <a:prstGeom prst="rect">
            <a:avLst/>
          </a:prstGeom>
          <a:noFill/>
          <a:ln w="6350" cmpd="sng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/>
              <a:t> (</a:t>
            </a:r>
            <a:r>
              <a:rPr lang="en-US" sz="1600" dirty="0" err="1" smtClean="0"/>
              <a:t>v</a:t>
            </a:r>
            <a:r>
              <a:rPr lang="en-US" sz="1600" baseline="-25000" dirty="0" err="1" smtClean="0"/>
              <a:t>c</a:t>
            </a:r>
            <a:r>
              <a:rPr lang="en-US" sz="1600" dirty="0" smtClean="0"/>
              <a:t>, </a:t>
            </a:r>
            <a:r>
              <a:rPr lang="en-US" sz="1600" dirty="0" err="1" smtClean="0"/>
              <a:t>M</a:t>
            </a:r>
            <a:r>
              <a:rPr lang="en-US" sz="1600" baseline="-25000" dirty="0" err="1" smtClean="0"/>
              <a:t>c</a:t>
            </a:r>
            <a:r>
              <a:rPr lang="en-US" sz="1600" dirty="0" smtClean="0"/>
              <a:t>) </a:t>
            </a:r>
            <a:endParaRPr lang="en-US" sz="1600" baseline="-25000" dirty="0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7347582" y="5088204"/>
            <a:ext cx="0" cy="157657"/>
          </a:xfrm>
          <a:prstGeom prst="line">
            <a:avLst/>
          </a:prstGeom>
          <a:ln w="635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347582" y="5088204"/>
            <a:ext cx="752811" cy="0"/>
          </a:xfrm>
          <a:prstGeom prst="line">
            <a:avLst/>
          </a:prstGeom>
          <a:ln w="635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8100392" y="5088204"/>
            <a:ext cx="0" cy="157657"/>
          </a:xfrm>
          <a:prstGeom prst="line">
            <a:avLst/>
          </a:prstGeom>
          <a:ln w="635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7707622" y="4930547"/>
            <a:ext cx="0" cy="157657"/>
          </a:xfrm>
          <a:prstGeom prst="line">
            <a:avLst/>
          </a:prstGeom>
          <a:ln w="6350" cmpd="sng">
            <a:solidFill>
              <a:srgbClr val="0000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 rot="5400000">
            <a:off x="7350237" y="4541342"/>
            <a:ext cx="354729" cy="98193"/>
            <a:chOff x="3491880" y="4437112"/>
            <a:chExt cx="648072" cy="216024"/>
          </a:xfrm>
        </p:grpSpPr>
        <p:sp>
          <p:nvSpPr>
            <p:cNvPr id="45" name="Rectangle 44"/>
            <p:cNvSpPr/>
            <p:nvPr/>
          </p:nvSpPr>
          <p:spPr>
            <a:xfrm rot="16200000">
              <a:off x="3707904" y="4221088"/>
              <a:ext cx="216024" cy="648072"/>
            </a:xfrm>
            <a:prstGeom prst="rect">
              <a:avLst/>
            </a:prstGeom>
            <a:noFill/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rot="16200000">
              <a:off x="3563888" y="4437112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 rot="16200000">
              <a:off x="3851920" y="4437112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 rot="5400000">
            <a:off x="7612084" y="4475880"/>
            <a:ext cx="354729" cy="229116"/>
            <a:chOff x="3995936" y="5373216"/>
            <a:chExt cx="648072" cy="504056"/>
          </a:xfrm>
        </p:grpSpPr>
        <p:sp>
          <p:nvSpPr>
            <p:cNvPr id="49" name="Oval 48"/>
            <p:cNvSpPr/>
            <p:nvPr/>
          </p:nvSpPr>
          <p:spPr>
            <a:xfrm rot="16200000">
              <a:off x="4355976" y="5661248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 rot="16200000">
              <a:off x="4067944" y="5301208"/>
              <a:ext cx="504056" cy="648072"/>
            </a:xfrm>
            <a:prstGeom prst="rect">
              <a:avLst/>
            </a:prstGeom>
            <a:noFill/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 rot="16200000">
              <a:off x="4067944" y="5661248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 rot="16200000">
              <a:off x="4067944" y="5373216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 rot="16200000">
              <a:off x="4355976" y="5373216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7471959" y="4711503"/>
            <a:ext cx="720080" cy="246221"/>
          </a:xfrm>
          <a:prstGeom prst="rect">
            <a:avLst/>
          </a:prstGeom>
          <a:noFill/>
          <a:ln w="6350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(p</a:t>
            </a:r>
            <a:r>
              <a:rPr lang="en-US" sz="1000" baseline="-25000" dirty="0" smtClean="0"/>
              <a:t>1</a:t>
            </a:r>
            <a:r>
              <a:rPr lang="en-US" sz="1000" dirty="0" smtClean="0"/>
              <a:t>, P</a:t>
            </a:r>
            <a:r>
              <a:rPr lang="en-US" sz="1000" baseline="-25000" dirty="0" smtClean="0"/>
              <a:t>1</a:t>
            </a:r>
            <a:r>
              <a:rPr lang="en-US" sz="1000" dirty="0" smtClean="0"/>
              <a:t>) </a:t>
            </a:r>
            <a:endParaRPr lang="en-US" sz="1000" baseline="-25000" dirty="0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6660232" y="4221088"/>
            <a:ext cx="0" cy="1064187"/>
          </a:xfrm>
          <a:prstGeom prst="line">
            <a:avLst/>
          </a:prstGeom>
          <a:ln w="635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660232" y="4221088"/>
            <a:ext cx="1047389" cy="0"/>
          </a:xfrm>
          <a:prstGeom prst="line">
            <a:avLst/>
          </a:prstGeom>
          <a:ln w="635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7707622" y="4221088"/>
            <a:ext cx="0" cy="157657"/>
          </a:xfrm>
          <a:prstGeom prst="line">
            <a:avLst/>
          </a:prstGeom>
          <a:ln w="635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6444208" y="3861048"/>
            <a:ext cx="792088" cy="360040"/>
          </a:xfrm>
          <a:prstGeom prst="line">
            <a:avLst/>
          </a:prstGeom>
          <a:ln w="3175" cmpd="sng">
            <a:solidFill>
              <a:srgbClr val="0000FF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 rot="5400000">
            <a:off x="5976156" y="3392996"/>
            <a:ext cx="504056" cy="144016"/>
            <a:chOff x="3491880" y="4437112"/>
            <a:chExt cx="648072" cy="216024"/>
          </a:xfrm>
        </p:grpSpPr>
        <p:sp>
          <p:nvSpPr>
            <p:cNvPr id="60" name="Rectangle 59"/>
            <p:cNvSpPr/>
            <p:nvPr/>
          </p:nvSpPr>
          <p:spPr>
            <a:xfrm rot="16200000">
              <a:off x="3707904" y="4221088"/>
              <a:ext cx="216024" cy="64807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16200000">
              <a:off x="3563888" y="4437112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 rot="16200000">
              <a:off x="3851920" y="4437112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6372200" y="3068960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p</a:t>
            </a:r>
            <a:r>
              <a:rPr lang="en-US" sz="1400" i="1" dirty="0" smtClean="0"/>
              <a:t>hrase vector representation</a:t>
            </a:r>
            <a:endParaRPr lang="en-US" sz="1400" i="1" baseline="-25000" dirty="0"/>
          </a:p>
        </p:txBody>
      </p:sp>
      <p:sp>
        <p:nvSpPr>
          <p:cNvPr id="64" name="Rectangle 63"/>
          <p:cNvSpPr/>
          <p:nvPr/>
        </p:nvSpPr>
        <p:spPr>
          <a:xfrm rot="5400000">
            <a:off x="6012160" y="1484784"/>
            <a:ext cx="432048" cy="244827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5580112" y="2564904"/>
            <a:ext cx="1330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SkipGram</a:t>
            </a:r>
            <a:r>
              <a:rPr lang="en-US" sz="1200" dirty="0" smtClean="0"/>
              <a:t> Model</a:t>
            </a:r>
            <a:endParaRPr lang="en-US" sz="1200" dirty="0"/>
          </a:p>
        </p:txBody>
      </p:sp>
      <p:sp>
        <p:nvSpPr>
          <p:cNvPr id="66" name="TextBox 65"/>
          <p:cNvSpPr txBox="1"/>
          <p:nvPr/>
        </p:nvSpPr>
        <p:spPr>
          <a:xfrm>
            <a:off x="4211960" y="1628800"/>
            <a:ext cx="410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John    bought    a         built    by   HP</a:t>
            </a:r>
            <a:endParaRPr lang="en-US" sz="2000" baseline="-25000" dirty="0"/>
          </a:p>
        </p:txBody>
      </p:sp>
      <p:sp>
        <p:nvSpPr>
          <p:cNvPr id="67" name="TextBox 66"/>
          <p:cNvSpPr txBox="1"/>
          <p:nvPr/>
        </p:nvSpPr>
        <p:spPr>
          <a:xfrm>
            <a:off x="5868144" y="2060848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predicts</a:t>
            </a:r>
            <a:endParaRPr lang="en-US" sz="1400" i="1" baseline="-25000" dirty="0"/>
          </a:p>
        </p:txBody>
      </p:sp>
      <p:cxnSp>
        <p:nvCxnSpPr>
          <p:cNvPr id="68" name="Straight Arrow Connector 67"/>
          <p:cNvCxnSpPr/>
          <p:nvPr/>
        </p:nvCxnSpPr>
        <p:spPr>
          <a:xfrm flipH="1" flipV="1">
            <a:off x="5220072" y="2060848"/>
            <a:ext cx="432048" cy="36004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6732240" y="2060848"/>
            <a:ext cx="432048" cy="36004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Object 69"/>
          <p:cNvGraphicFramePr>
            <a:graphicFrameLocks noChangeAspect="1"/>
          </p:cNvGraphicFramePr>
          <p:nvPr>
            <p:extLst/>
          </p:nvPr>
        </p:nvGraphicFramePr>
        <p:xfrm>
          <a:off x="7202488" y="2197100"/>
          <a:ext cx="1662112" cy="29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0" name="Equation" r:id="rId4" imgW="1282700" imgH="228600" progId="Equation.3">
                  <p:embed/>
                </p:oleObj>
              </mc:Choice>
              <mc:Fallback>
                <p:oleObj name="Equation" r:id="rId4" imgW="1282700" imgH="228600" progId="Equation.3">
                  <p:embed/>
                  <p:pic>
                    <p:nvPicPr>
                      <p:cNvPr id="70" name="Object 6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02488" y="2197100"/>
                        <a:ext cx="1662112" cy="296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70"/>
          <p:cNvGraphicFramePr>
            <a:graphicFrameLocks noChangeAspect="1"/>
          </p:cNvGraphicFramePr>
          <p:nvPr>
            <p:extLst/>
          </p:nvPr>
        </p:nvGraphicFramePr>
        <p:xfrm>
          <a:off x="4860032" y="3861048"/>
          <a:ext cx="1058862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1" name="Equation" r:id="rId6" imgW="825500" imgH="228600" progId="Equation.3">
                  <p:embed/>
                </p:oleObj>
              </mc:Choice>
              <mc:Fallback>
                <p:oleObj name="Equation" r:id="rId6" imgW="825500" imgH="228600" progId="Equation.3">
                  <p:embed/>
                  <p:pic>
                    <p:nvPicPr>
                      <p:cNvPr id="71" name="Object 7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60032" y="3861048"/>
                        <a:ext cx="1058862" cy="29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TextBox 71"/>
          <p:cNvSpPr txBox="1"/>
          <p:nvPr/>
        </p:nvSpPr>
        <p:spPr>
          <a:xfrm>
            <a:off x="4211960" y="5301208"/>
            <a:ext cx="520374" cy="338554"/>
          </a:xfrm>
          <a:prstGeom prst="rect">
            <a:avLst/>
          </a:prstGeom>
          <a:noFill/>
          <a:ln w="6350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v</a:t>
            </a:r>
            <a:r>
              <a:rPr lang="en-US" sz="1600" baseline="-25000" dirty="0" err="1" smtClean="0"/>
              <a:t>a</a:t>
            </a:r>
            <a:endParaRPr lang="en-US" sz="1600" baseline="-25000" dirty="0"/>
          </a:p>
        </p:txBody>
      </p:sp>
      <p:grpSp>
        <p:nvGrpSpPr>
          <p:cNvPr id="73" name="Group 72"/>
          <p:cNvGrpSpPr/>
          <p:nvPr/>
        </p:nvGrpSpPr>
        <p:grpSpPr>
          <a:xfrm>
            <a:off x="4182766" y="5216722"/>
            <a:ext cx="428156" cy="145575"/>
            <a:chOff x="1835696" y="5445224"/>
            <a:chExt cx="720080" cy="288032"/>
          </a:xfrm>
        </p:grpSpPr>
        <p:sp>
          <p:nvSpPr>
            <p:cNvPr id="74" name="Rectangle 73"/>
            <p:cNvSpPr/>
            <p:nvPr/>
          </p:nvSpPr>
          <p:spPr>
            <a:xfrm>
              <a:off x="1835696" y="5445224"/>
              <a:ext cx="720080" cy="288032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2339752" y="5517232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1907704" y="5517230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2123728" y="5517230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8" name="Straight Arrow Connector 77"/>
          <p:cNvCxnSpPr/>
          <p:nvPr/>
        </p:nvCxnSpPr>
        <p:spPr>
          <a:xfrm flipV="1">
            <a:off x="4439660" y="4852783"/>
            <a:ext cx="0" cy="363937"/>
          </a:xfrm>
          <a:prstGeom prst="straightConnector1">
            <a:avLst/>
          </a:prstGeom>
          <a:ln w="6350" cmpd="sng">
            <a:solidFill>
              <a:srgbClr val="0000FF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4439660" y="4852783"/>
            <a:ext cx="171262" cy="0"/>
          </a:xfrm>
          <a:prstGeom prst="straightConnector1">
            <a:avLst/>
          </a:prstGeom>
          <a:ln w="63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4139951" y="4743603"/>
            <a:ext cx="470971" cy="0"/>
          </a:xfrm>
          <a:prstGeom prst="straightConnector1">
            <a:avLst/>
          </a:prstGeom>
          <a:ln w="63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4782185" y="4743603"/>
            <a:ext cx="299709" cy="0"/>
          </a:xfrm>
          <a:prstGeom prst="straightConnector1">
            <a:avLst/>
          </a:prstGeom>
          <a:ln w="63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 rot="5400000">
            <a:off x="4514585" y="4730758"/>
            <a:ext cx="363937" cy="171262"/>
            <a:chOff x="1835696" y="5445224"/>
            <a:chExt cx="720080" cy="288032"/>
          </a:xfrm>
        </p:grpSpPr>
        <p:sp>
          <p:nvSpPr>
            <p:cNvPr id="83" name="Rectangle 82"/>
            <p:cNvSpPr/>
            <p:nvPr/>
          </p:nvSpPr>
          <p:spPr>
            <a:xfrm>
              <a:off x="1835696" y="5445224"/>
              <a:ext cx="720080" cy="288032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2339752" y="5517232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1907704" y="5517230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2123728" y="5517230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4732782" y="5303891"/>
            <a:ext cx="487290" cy="338554"/>
          </a:xfrm>
          <a:prstGeom prst="rect">
            <a:avLst/>
          </a:prstGeom>
          <a:noFill/>
          <a:ln w="6350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v</a:t>
            </a:r>
            <a:r>
              <a:rPr lang="en-US" sz="1600" baseline="-25000" dirty="0" err="1" smtClean="0"/>
              <a:t>b</a:t>
            </a:r>
            <a:endParaRPr lang="en-US" sz="1600" baseline="-25000" dirty="0"/>
          </a:p>
        </p:txBody>
      </p:sp>
      <p:grpSp>
        <p:nvGrpSpPr>
          <p:cNvPr id="88" name="Group 87"/>
          <p:cNvGrpSpPr/>
          <p:nvPr/>
        </p:nvGrpSpPr>
        <p:grpSpPr>
          <a:xfrm>
            <a:off x="4653738" y="5216722"/>
            <a:ext cx="428156" cy="145575"/>
            <a:chOff x="1835696" y="5445224"/>
            <a:chExt cx="720080" cy="288032"/>
          </a:xfrm>
        </p:grpSpPr>
        <p:sp>
          <p:nvSpPr>
            <p:cNvPr id="89" name="Rectangle 88"/>
            <p:cNvSpPr/>
            <p:nvPr/>
          </p:nvSpPr>
          <p:spPr>
            <a:xfrm>
              <a:off x="1835696" y="5445224"/>
              <a:ext cx="720080" cy="288032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2339752" y="5517232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1907704" y="5517230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2123728" y="5517230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3" name="Straight Arrow Connector 92"/>
          <p:cNvCxnSpPr/>
          <p:nvPr/>
        </p:nvCxnSpPr>
        <p:spPr>
          <a:xfrm flipV="1">
            <a:off x="4910631" y="4852783"/>
            <a:ext cx="0" cy="363937"/>
          </a:xfrm>
          <a:prstGeom prst="straightConnector1">
            <a:avLst/>
          </a:prstGeom>
          <a:ln w="6350" cmpd="sng">
            <a:solidFill>
              <a:srgbClr val="0000FF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4910631" y="4852783"/>
            <a:ext cx="171262" cy="0"/>
          </a:xfrm>
          <a:prstGeom prst="straightConnector1">
            <a:avLst/>
          </a:prstGeom>
          <a:ln w="63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5253156" y="4743603"/>
            <a:ext cx="299709" cy="0"/>
          </a:xfrm>
          <a:prstGeom prst="straightConnector1">
            <a:avLst/>
          </a:prstGeom>
          <a:ln w="63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Group 95"/>
          <p:cNvGrpSpPr/>
          <p:nvPr/>
        </p:nvGrpSpPr>
        <p:grpSpPr>
          <a:xfrm rot="5400000">
            <a:off x="4985556" y="4730758"/>
            <a:ext cx="363937" cy="171262"/>
            <a:chOff x="1835696" y="5445224"/>
            <a:chExt cx="720080" cy="288032"/>
          </a:xfrm>
        </p:grpSpPr>
        <p:sp>
          <p:nvSpPr>
            <p:cNvPr id="97" name="Rectangle 96"/>
            <p:cNvSpPr/>
            <p:nvPr/>
          </p:nvSpPr>
          <p:spPr>
            <a:xfrm>
              <a:off x="1835696" y="5445224"/>
              <a:ext cx="720080" cy="288032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2339752" y="5517232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1907704" y="5517230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2123728" y="5517230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5226808" y="5303891"/>
            <a:ext cx="368873" cy="338554"/>
          </a:xfrm>
          <a:prstGeom prst="rect">
            <a:avLst/>
          </a:prstGeom>
          <a:noFill/>
          <a:ln w="6350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v</a:t>
            </a:r>
            <a:r>
              <a:rPr lang="en-US" sz="1600" baseline="-25000" dirty="0" err="1" smtClean="0"/>
              <a:t>c</a:t>
            </a:r>
            <a:endParaRPr lang="en-US" sz="1600" baseline="-25000" dirty="0"/>
          </a:p>
        </p:txBody>
      </p:sp>
      <p:grpSp>
        <p:nvGrpSpPr>
          <p:cNvPr id="102" name="Group 101"/>
          <p:cNvGrpSpPr/>
          <p:nvPr/>
        </p:nvGrpSpPr>
        <p:grpSpPr>
          <a:xfrm>
            <a:off x="5124709" y="5216722"/>
            <a:ext cx="428156" cy="145575"/>
            <a:chOff x="1835696" y="5445224"/>
            <a:chExt cx="720080" cy="288032"/>
          </a:xfrm>
        </p:grpSpPr>
        <p:sp>
          <p:nvSpPr>
            <p:cNvPr id="103" name="Rectangle 102"/>
            <p:cNvSpPr/>
            <p:nvPr/>
          </p:nvSpPr>
          <p:spPr>
            <a:xfrm>
              <a:off x="1835696" y="5445224"/>
              <a:ext cx="720080" cy="288032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2339752" y="5517232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1907704" y="5517230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2123728" y="5517230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7" name="Straight Arrow Connector 106"/>
          <p:cNvCxnSpPr/>
          <p:nvPr/>
        </p:nvCxnSpPr>
        <p:spPr>
          <a:xfrm flipV="1">
            <a:off x="5381603" y="4852783"/>
            <a:ext cx="0" cy="363937"/>
          </a:xfrm>
          <a:prstGeom prst="straightConnector1">
            <a:avLst/>
          </a:prstGeom>
          <a:ln w="6350" cmpd="sng">
            <a:solidFill>
              <a:srgbClr val="0000FF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5381603" y="4852783"/>
            <a:ext cx="171262" cy="0"/>
          </a:xfrm>
          <a:prstGeom prst="straightConnector1">
            <a:avLst/>
          </a:prstGeom>
          <a:ln w="63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V="1">
            <a:off x="5652120" y="3861048"/>
            <a:ext cx="504056" cy="720080"/>
          </a:xfrm>
          <a:prstGeom prst="straightConnector1">
            <a:avLst/>
          </a:prstGeom>
          <a:ln w="63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0" name="Group 109"/>
          <p:cNvGrpSpPr/>
          <p:nvPr/>
        </p:nvGrpSpPr>
        <p:grpSpPr>
          <a:xfrm rot="5400000">
            <a:off x="5456527" y="4730758"/>
            <a:ext cx="363937" cy="171262"/>
            <a:chOff x="1835696" y="5445224"/>
            <a:chExt cx="720080" cy="288032"/>
          </a:xfrm>
        </p:grpSpPr>
        <p:sp>
          <p:nvSpPr>
            <p:cNvPr id="111" name="Rectangle 110"/>
            <p:cNvSpPr/>
            <p:nvPr/>
          </p:nvSpPr>
          <p:spPr>
            <a:xfrm>
              <a:off x="1835696" y="5445224"/>
              <a:ext cx="720080" cy="288032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2339752" y="5517232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1907704" y="5517230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2123728" y="5517230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5" name="Straight Arrow Connector 114"/>
          <p:cNvCxnSpPr>
            <a:endCxn id="64" idx="3"/>
          </p:cNvCxnSpPr>
          <p:nvPr/>
        </p:nvCxnSpPr>
        <p:spPr>
          <a:xfrm flipV="1">
            <a:off x="6228184" y="2924944"/>
            <a:ext cx="0" cy="288032"/>
          </a:xfrm>
          <a:prstGeom prst="straightConnector1">
            <a:avLst/>
          </a:prstGeom>
          <a:ln w="63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6" name="Object 115"/>
          <p:cNvGraphicFramePr>
            <a:graphicFrameLocks noChangeAspect="1"/>
          </p:cNvGraphicFramePr>
          <p:nvPr>
            <p:extLst/>
          </p:nvPr>
        </p:nvGraphicFramePr>
        <p:xfrm>
          <a:off x="7100664" y="3869432"/>
          <a:ext cx="1644600" cy="2952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2" name="Equation" r:id="rId8" imgW="1282700" imgH="228600" progId="Equation.3">
                  <p:embed/>
                </p:oleObj>
              </mc:Choice>
              <mc:Fallback>
                <p:oleObj name="Equation" r:id="rId8" imgW="1282700" imgH="228600" progId="Equation.3">
                  <p:embed/>
                  <p:pic>
                    <p:nvPicPr>
                      <p:cNvPr id="116" name="Object 11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100664" y="3869432"/>
                        <a:ext cx="1644600" cy="2952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" name="TextBox 116"/>
          <p:cNvSpPr txBox="1"/>
          <p:nvPr/>
        </p:nvSpPr>
        <p:spPr>
          <a:xfrm>
            <a:off x="4355976" y="4365104"/>
            <a:ext cx="1144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LSTM/GRU</a:t>
            </a:r>
            <a:endParaRPr lang="en-US" sz="1400" i="1" baseline="-25000" dirty="0"/>
          </a:p>
        </p:txBody>
      </p:sp>
      <p:sp>
        <p:nvSpPr>
          <p:cNvPr id="118" name="TextBox 117"/>
          <p:cNvSpPr txBox="1"/>
          <p:nvPr/>
        </p:nvSpPr>
        <p:spPr>
          <a:xfrm>
            <a:off x="6444208" y="4365104"/>
            <a:ext cx="8746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MVRNN</a:t>
            </a:r>
            <a:endParaRPr lang="en-US" sz="1400" i="1" baseline="-25000" dirty="0"/>
          </a:p>
        </p:txBody>
      </p:sp>
      <p:sp>
        <p:nvSpPr>
          <p:cNvPr id="119" name="Rectangle 118"/>
          <p:cNvSpPr/>
          <p:nvPr/>
        </p:nvSpPr>
        <p:spPr>
          <a:xfrm>
            <a:off x="71429" y="6400119"/>
            <a:ext cx="907257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100" dirty="0"/>
              <a:t>Rui Wang, Wei Liu, and Chris McDonald. 2017. A Matrix-Vector Recurrent Unit Model for Capturing Compositional Semantics in Phrase </a:t>
            </a:r>
            <a:r>
              <a:rPr lang="en-AU" sz="1100" dirty="0" err="1"/>
              <a:t>Embeddings</a:t>
            </a:r>
            <a:r>
              <a:rPr lang="en-AU" sz="1100" dirty="0"/>
              <a:t>. In Proceedings of the 2017 ACM on Conference on Information and Knowledge Management (CIKM '17). ACM, New York, NY, USA, 1499-1507. </a:t>
            </a:r>
          </a:p>
        </p:txBody>
      </p:sp>
    </p:spTree>
    <p:extLst>
      <p:ext uri="{BB962C8B-B14F-4D97-AF65-F5344CB8AC3E}">
        <p14:creationId xmlns:p14="http://schemas.microsoft.com/office/powerpoint/2010/main" val="262065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12.3 Topic modelling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Week 12 Natural Language Processing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6167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Modelling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AU" dirty="0"/>
              <a:t>Suppose you have the following set of sentences</a:t>
            </a:r>
            <a:r>
              <a:rPr lang="en-AU" dirty="0" smtClean="0"/>
              <a:t>: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I </a:t>
            </a:r>
            <a:r>
              <a:rPr lang="en-AU" b="1" dirty="0"/>
              <a:t>eat fish</a:t>
            </a:r>
            <a:r>
              <a:rPr lang="en-AU" dirty="0"/>
              <a:t> and </a:t>
            </a:r>
            <a:r>
              <a:rPr lang="en-AU" b="1" dirty="0"/>
              <a:t>vegetables</a:t>
            </a:r>
            <a:r>
              <a:rPr lang="en-AU" dirty="0"/>
              <a:t>.</a:t>
            </a:r>
          </a:p>
          <a:p>
            <a:r>
              <a:rPr lang="en-AU" i="1" dirty="0"/>
              <a:t>Fish </a:t>
            </a:r>
            <a:r>
              <a:rPr lang="en-AU" dirty="0"/>
              <a:t>are </a:t>
            </a:r>
            <a:r>
              <a:rPr lang="en-AU" i="1" dirty="0"/>
              <a:t>pets</a:t>
            </a:r>
            <a:r>
              <a:rPr lang="en-AU" dirty="0"/>
              <a:t>.</a:t>
            </a:r>
          </a:p>
          <a:p>
            <a:r>
              <a:rPr lang="en-AU" dirty="0"/>
              <a:t>My </a:t>
            </a:r>
            <a:r>
              <a:rPr lang="en-AU" i="1" dirty="0"/>
              <a:t>kitten </a:t>
            </a:r>
            <a:r>
              <a:rPr lang="en-AU" b="1" dirty="0"/>
              <a:t>eats fish</a:t>
            </a:r>
            <a:r>
              <a:rPr lang="en-AU" dirty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AU" b="1" dirty="0"/>
              <a:t>Latent </a:t>
            </a:r>
            <a:r>
              <a:rPr lang="en-AU" b="1" dirty="0" err="1"/>
              <a:t>Dirichlet</a:t>
            </a:r>
            <a:r>
              <a:rPr lang="en-AU" b="1" dirty="0"/>
              <a:t> allocation</a:t>
            </a:r>
            <a:r>
              <a:rPr lang="en-AU" dirty="0"/>
              <a:t> (LDA) is a technique that automatically discovers topics that these documents contain</a:t>
            </a:r>
            <a:r>
              <a:rPr lang="en-AU" dirty="0" smtClean="0"/>
              <a:t>.</a:t>
            </a:r>
            <a:endParaRPr lang="en-A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b="1" dirty="0"/>
              <a:t>bold</a:t>
            </a:r>
            <a:r>
              <a:rPr lang="en-AU" dirty="0"/>
              <a:t> words under the </a:t>
            </a:r>
            <a:r>
              <a:rPr lang="en-AU" b="1" dirty="0"/>
              <a:t>Topic F</a:t>
            </a:r>
            <a:r>
              <a:rPr lang="en-AU" dirty="0"/>
              <a:t>, which we might label as “</a:t>
            </a:r>
            <a:r>
              <a:rPr lang="en-AU" b="1" dirty="0"/>
              <a:t>food</a:t>
            </a:r>
            <a:r>
              <a:rPr lang="en-AU" dirty="0"/>
              <a:t>“.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i="1" dirty="0"/>
              <a:t>italics</a:t>
            </a:r>
            <a:r>
              <a:rPr lang="en-AU" dirty="0"/>
              <a:t> words might be classified under a separate </a:t>
            </a:r>
            <a:r>
              <a:rPr lang="en-AU" i="1" dirty="0"/>
              <a:t>Topic P</a:t>
            </a:r>
            <a:r>
              <a:rPr lang="en-AU" dirty="0"/>
              <a:t>, which we might label as “</a:t>
            </a:r>
            <a:r>
              <a:rPr lang="en-AU" i="1" dirty="0"/>
              <a:t>pets</a:t>
            </a:r>
            <a:r>
              <a:rPr lang="en-AU" dirty="0"/>
              <a:t>“. </a:t>
            </a:r>
          </a:p>
          <a:p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457200" y="6319901"/>
            <a:ext cx="78251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/>
              <a:t>https://www.quora.com/What-is-the-best-way-to-explain-topic-modeling-to-a-layman</a:t>
            </a:r>
          </a:p>
        </p:txBody>
      </p:sp>
    </p:spTree>
    <p:extLst>
      <p:ext uri="{BB962C8B-B14F-4D97-AF65-F5344CB8AC3E}">
        <p14:creationId xmlns:p14="http://schemas.microsoft.com/office/powerpoint/2010/main" val="129657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Extracting </a:t>
            </a:r>
            <a:r>
              <a:rPr lang="en-AU" dirty="0" smtClean="0">
                <a:solidFill>
                  <a:srgbClr val="FF0000"/>
                </a:solidFill>
              </a:rPr>
              <a:t>S</a:t>
            </a:r>
            <a:r>
              <a:rPr lang="en-AU" dirty="0" smtClean="0"/>
              <a:t>emantic – Knowledge Graph Construction from Text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1493852" y="2411925"/>
            <a:ext cx="1782198" cy="274493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vert="horz" lIns="68580" tIns="34290" rIns="68580" bIns="3429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500" dirty="0">
                <a:solidFill>
                  <a:srgbClr val="ECECEC"/>
                </a:solidFill>
                <a:latin typeface="Arial Nova Cond Light" panose="020B0306020202020204" pitchFamily="34" charset="0"/>
              </a:rPr>
              <a:t>Ford Motor Company is an American multinational automaker that has its main headquarters in Dearborn, Michigan, a suburb of Detroit. The company was founded by Henry Ford and incorporated on June 16, 1903. The company is listed on the New York Stock Exchange and </a:t>
            </a:r>
            <a:r>
              <a:rPr lang="en-AU" sz="1500" dirty="0" smtClean="0">
                <a:solidFill>
                  <a:srgbClr val="ECECEC"/>
                </a:solidFill>
                <a:latin typeface="Arial Nova Cond Light" panose="020B0306020202020204" pitchFamily="34" charset="0"/>
              </a:rPr>
              <a:t>it</a:t>
            </a:r>
          </a:p>
          <a:p>
            <a:pPr marL="0" indent="0">
              <a:buNone/>
            </a:pPr>
            <a:r>
              <a:rPr lang="en-AU" sz="1500" dirty="0" smtClean="0">
                <a:solidFill>
                  <a:srgbClr val="ECECEC"/>
                </a:solidFill>
                <a:latin typeface="Arial Nova Cond Light" panose="020B0306020202020204" pitchFamily="34" charset="0"/>
              </a:rPr>
              <a:t>is </a:t>
            </a:r>
            <a:r>
              <a:rPr lang="en-AU" sz="1500" dirty="0">
                <a:solidFill>
                  <a:srgbClr val="ECECEC"/>
                </a:solidFill>
                <a:latin typeface="Arial Nova Cond Light" panose="020B0306020202020204" pitchFamily="34" charset="0"/>
              </a:rPr>
              <a:t>controlled by the Ford</a:t>
            </a:r>
          </a:p>
          <a:p>
            <a:pPr marL="0" indent="0">
              <a:buNone/>
            </a:pPr>
            <a:r>
              <a:rPr lang="en-AU" sz="1500" dirty="0">
                <a:solidFill>
                  <a:srgbClr val="ECECEC"/>
                </a:solidFill>
                <a:latin typeface="Arial Nova Cond Light" panose="020B0306020202020204" pitchFamily="34" charset="0"/>
              </a:rPr>
              <a:t>family. </a:t>
            </a:r>
          </a:p>
          <a:p>
            <a:pPr marL="0" indent="0">
              <a:buNone/>
            </a:pPr>
            <a:endParaRPr lang="en-AU" sz="1500" dirty="0">
              <a:solidFill>
                <a:prstClr val="black"/>
              </a:solidFill>
              <a:latin typeface="Arial Nova Cond Light" panose="020B0306020202020204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1466411" y="2372616"/>
            <a:ext cx="1837080" cy="286734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vert="horz" lIns="121917" tIns="60958" rIns="121917" bIns="60958" rtlCol="0">
            <a:noAutofit/>
          </a:bodyPr>
          <a:lstStyle>
            <a:lvl1pPr marL="342891" indent="-342891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Font typeface="Arial"/>
              <a:buNone/>
            </a:pPr>
            <a:r>
              <a:rPr lang="en-AU" sz="1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rial Nova Cond Light" panose="020B0306020202020204" pitchFamily="34" charset="0"/>
              </a:rPr>
              <a:t>Ford Motor Company </a:t>
            </a:r>
            <a:r>
              <a:rPr lang="en-AU" sz="1400" u="dbl" dirty="0" smtClean="0">
                <a:effectLst>
                  <a:outerShdw blurRad="50800" dist="50800" dir="5400000" algn="ctr" rotWithShape="0">
                    <a:schemeClr val="accent1">
                      <a:lumMod val="60000"/>
                      <a:lumOff val="40000"/>
                    </a:schemeClr>
                  </a:outerShdw>
                </a:effectLst>
                <a:latin typeface="Arial Nova Cond Light" panose="020B0306020202020204" pitchFamily="34" charset="0"/>
              </a:rPr>
              <a:t>is</a:t>
            </a:r>
            <a:r>
              <a:rPr lang="en-AU" sz="1400" dirty="0" smtClean="0">
                <a:latin typeface="Arial Nova Cond Light" panose="020B0306020202020204" pitchFamily="34" charset="0"/>
              </a:rPr>
              <a:t> an </a:t>
            </a:r>
            <a:r>
              <a:rPr lang="en-AU" sz="14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rial Nova Cond Light" panose="020B0306020202020204" pitchFamily="34" charset="0"/>
              </a:rPr>
              <a:t>American multinational automaker </a:t>
            </a:r>
            <a:r>
              <a:rPr lang="en-AU" sz="1400" dirty="0" smtClean="0">
                <a:latin typeface="Arial Nova Cond Light" panose="020B0306020202020204" pitchFamily="34" charset="0"/>
              </a:rPr>
              <a:t>that </a:t>
            </a:r>
            <a:r>
              <a:rPr lang="en-AU" sz="1400" u="dbl" dirty="0" smtClean="0">
                <a:effectLst>
                  <a:outerShdw blurRad="50800" dist="50800" dir="5400000" algn="ctr" rotWithShape="0">
                    <a:schemeClr val="accent1">
                      <a:lumMod val="60000"/>
                      <a:lumOff val="40000"/>
                    </a:schemeClr>
                  </a:outerShdw>
                </a:effectLst>
                <a:latin typeface="Arial Nova Cond Light" panose="020B0306020202020204" pitchFamily="34" charset="0"/>
              </a:rPr>
              <a:t>has</a:t>
            </a:r>
            <a:r>
              <a:rPr lang="en-AU" sz="1400" dirty="0" smtClean="0">
                <a:latin typeface="Arial Nova Cond Light" panose="020B0306020202020204" pitchFamily="34" charset="0"/>
              </a:rPr>
              <a:t> its main headquarters </a:t>
            </a:r>
            <a:r>
              <a:rPr lang="en-AU" sz="1400" u="dbl" dirty="0" smtClean="0">
                <a:effectLst>
                  <a:outerShdw blurRad="50800" dist="50800" dir="5400000" algn="ctr" rotWithShape="0">
                    <a:schemeClr val="accent1">
                      <a:lumMod val="60000"/>
                      <a:lumOff val="40000"/>
                    </a:schemeClr>
                  </a:outerShdw>
                </a:effectLst>
                <a:latin typeface="Arial Nova Cond Light" panose="020B0306020202020204" pitchFamily="34" charset="0"/>
              </a:rPr>
              <a:t>in</a:t>
            </a:r>
            <a:r>
              <a:rPr lang="en-AU" sz="1400" dirty="0" smtClean="0">
                <a:latin typeface="Arial Nova Cond Light" panose="020B0306020202020204" pitchFamily="34" charset="0"/>
              </a:rPr>
              <a:t> </a:t>
            </a:r>
            <a:r>
              <a:rPr lang="en-AU" sz="1400" dirty="0" smtClean="0">
                <a:solidFill>
                  <a:schemeClr val="accent1"/>
                </a:solidFill>
                <a:latin typeface="Arial Nova Cond Light" panose="020B0306020202020204" pitchFamily="34" charset="0"/>
              </a:rPr>
              <a:t>Dearborn</a:t>
            </a:r>
            <a:r>
              <a:rPr lang="en-AU" sz="1400" dirty="0" smtClean="0">
                <a:latin typeface="Arial Nova Cond Light" panose="020B0306020202020204" pitchFamily="34" charset="0"/>
              </a:rPr>
              <a:t>, </a:t>
            </a:r>
            <a:r>
              <a:rPr lang="en-AU" sz="1400" dirty="0" smtClean="0">
                <a:solidFill>
                  <a:schemeClr val="accent1"/>
                </a:solidFill>
                <a:latin typeface="Arial Nova Cond Light" panose="020B0306020202020204" pitchFamily="34" charset="0"/>
              </a:rPr>
              <a:t>Michigan</a:t>
            </a:r>
            <a:r>
              <a:rPr lang="en-AU" sz="1400" dirty="0" smtClean="0">
                <a:latin typeface="Arial Nova Cond Light" panose="020B0306020202020204" pitchFamily="34" charset="0"/>
              </a:rPr>
              <a:t>, a </a:t>
            </a:r>
            <a:r>
              <a:rPr lang="en-AU" sz="14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rial Nova Cond Light" panose="020B0306020202020204" pitchFamily="34" charset="0"/>
              </a:rPr>
              <a:t>suburb of Detroit</a:t>
            </a:r>
            <a:r>
              <a:rPr lang="en-AU" sz="1400" dirty="0" smtClean="0">
                <a:latin typeface="Arial Nova Cond Light" panose="020B0306020202020204" pitchFamily="34" charset="0"/>
              </a:rPr>
              <a:t>. The company </a:t>
            </a:r>
            <a:r>
              <a:rPr lang="en-AU" sz="1400" u="dbl" dirty="0" smtClean="0">
                <a:effectLst>
                  <a:outerShdw blurRad="50800" dist="50800" dir="5400000" algn="ctr" rotWithShape="0">
                    <a:schemeClr val="accent1">
                      <a:lumMod val="60000"/>
                      <a:lumOff val="40000"/>
                    </a:schemeClr>
                  </a:outerShdw>
                </a:effectLst>
                <a:latin typeface="Arial Nova Cond Light" panose="020B0306020202020204" pitchFamily="34" charset="0"/>
              </a:rPr>
              <a:t>was founded by</a:t>
            </a:r>
            <a:r>
              <a:rPr lang="en-AU" sz="1400" dirty="0" smtClean="0">
                <a:latin typeface="Arial Nova Cond Light" panose="020B0306020202020204" pitchFamily="34" charset="0"/>
              </a:rPr>
              <a:t> </a:t>
            </a:r>
            <a:r>
              <a:rPr lang="en-AU" sz="1400" dirty="0" smtClean="0">
                <a:solidFill>
                  <a:srgbClr val="00B050"/>
                </a:solidFill>
                <a:latin typeface="Arial Nova Cond Light" panose="020B0306020202020204" pitchFamily="34" charset="0"/>
              </a:rPr>
              <a:t>Henry Ford</a:t>
            </a:r>
            <a:r>
              <a:rPr lang="en-AU" sz="1400" dirty="0" smtClean="0">
                <a:latin typeface="Arial Nova Cond Light" panose="020B0306020202020204" pitchFamily="34" charset="0"/>
              </a:rPr>
              <a:t> and incorporated on </a:t>
            </a:r>
            <a:r>
              <a:rPr lang="en-AU" sz="14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rial Nova Cond Light" panose="020B0306020202020204" pitchFamily="34" charset="0"/>
              </a:rPr>
              <a:t>June 16, 1903. </a:t>
            </a:r>
            <a:r>
              <a:rPr lang="en-AU" sz="1400" dirty="0" smtClean="0">
                <a:latin typeface="Arial Nova Cond Light" panose="020B0306020202020204" pitchFamily="34" charset="0"/>
              </a:rPr>
              <a:t>The company is listed on the </a:t>
            </a:r>
            <a:r>
              <a:rPr lang="en-AU" sz="1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rial Nova Cond Light" panose="020B0306020202020204" pitchFamily="34" charset="0"/>
              </a:rPr>
              <a:t>New York Stock Exchange</a:t>
            </a:r>
            <a:r>
              <a:rPr lang="en-AU" sz="1400" dirty="0" smtClean="0">
                <a:latin typeface="Arial Nova Cond Light" panose="020B0306020202020204" pitchFamily="34" charset="0"/>
              </a:rPr>
              <a:t> and it </a:t>
            </a:r>
            <a:r>
              <a:rPr lang="en-AU" sz="1400" u="dbl" dirty="0" smtClean="0">
                <a:effectLst>
                  <a:outerShdw blurRad="50800" dist="50800" dir="5400000" algn="ctr" rotWithShape="0">
                    <a:schemeClr val="accent1">
                      <a:lumMod val="60000"/>
                      <a:lumOff val="40000"/>
                    </a:schemeClr>
                  </a:outerShdw>
                </a:effectLst>
                <a:latin typeface="Arial Nova Cond Light" panose="020B0306020202020204" pitchFamily="34" charset="0"/>
              </a:rPr>
              <a:t>is controlled by</a:t>
            </a:r>
            <a:r>
              <a:rPr lang="en-AU" sz="1400" dirty="0" smtClean="0">
                <a:latin typeface="Arial Nova Cond Light" panose="020B0306020202020204" pitchFamily="34" charset="0"/>
              </a:rPr>
              <a:t> the </a:t>
            </a:r>
            <a:r>
              <a:rPr lang="en-AU" sz="14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rial Nova Cond Light" panose="020B0306020202020204" pitchFamily="34" charset="0"/>
              </a:rPr>
              <a:t>Ford</a:t>
            </a:r>
          </a:p>
          <a:p>
            <a:pPr marL="0" indent="0">
              <a:buFont typeface="Arial"/>
              <a:buNone/>
            </a:pPr>
            <a:r>
              <a:rPr lang="en-AU" sz="14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rial Nova Cond Light" panose="020B0306020202020204" pitchFamily="34" charset="0"/>
              </a:rPr>
              <a:t>family</a:t>
            </a:r>
            <a:r>
              <a:rPr lang="en-AU" sz="1400" dirty="0" smtClean="0">
                <a:latin typeface="Arial Nova Cond Light" panose="020B0306020202020204" pitchFamily="34" charset="0"/>
              </a:rPr>
              <a:t>. </a:t>
            </a:r>
            <a:endParaRPr lang="en-AU" sz="1400" dirty="0">
              <a:latin typeface="Arial Nova Cond Light" panose="020B0306020202020204" pitchFamily="34" charset="0"/>
            </a:endParaRP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533" y="2013456"/>
            <a:ext cx="3879056" cy="3443288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>
            <a:off x="3454103" y="3555015"/>
            <a:ext cx="495430" cy="270030"/>
          </a:xfrm>
          <a:prstGeom prst="striped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394855" y="5639314"/>
            <a:ext cx="8291945" cy="426989"/>
          </a:xfrm>
          <a:prstGeom prst="rect">
            <a:avLst/>
          </a:prstGeom>
        </p:spPr>
        <p:txBody>
          <a:bodyPr vert="horz" lIns="121917" tIns="60958" rIns="121917" bIns="60958" rtlCol="0">
            <a:noAutofit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2500" b="1" kern="1200" baseline="0">
                <a:solidFill>
                  <a:srgbClr val="27348B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800" dirty="0" smtClean="0"/>
              <a:t>Knowledge Graph Construction from Text - </a:t>
            </a:r>
            <a:r>
              <a:rPr lang="en-US" sz="1800" dirty="0" smtClean="0"/>
              <a:t>http://agent.csse.uwa.edu.au/text2kg</a:t>
            </a: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104467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2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6790E8-1F45-4D19-A25F-2EB18CA65064}"/>
              </a:ext>
            </a:extLst>
          </p:cNvPr>
          <p:cNvSpPr/>
          <p:nvPr/>
        </p:nvSpPr>
        <p:spPr>
          <a:xfrm>
            <a:off x="460783" y="2065442"/>
            <a:ext cx="804028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Suppose you have the following set of sentences:</a:t>
            </a:r>
          </a:p>
          <a:p>
            <a:r>
              <a:rPr lang="en-AU" dirty="0"/>
              <a:t>I </a:t>
            </a:r>
            <a:r>
              <a:rPr lang="en-AU" b="1" dirty="0"/>
              <a:t>eat fish</a:t>
            </a:r>
            <a:r>
              <a:rPr lang="en-AU" dirty="0"/>
              <a:t> and </a:t>
            </a:r>
            <a:r>
              <a:rPr lang="en-AU" b="1" dirty="0"/>
              <a:t>vegetables</a:t>
            </a:r>
            <a:r>
              <a:rPr lang="en-AU" dirty="0"/>
              <a:t>.</a:t>
            </a:r>
          </a:p>
          <a:p>
            <a:r>
              <a:rPr lang="en-AU" i="1" dirty="0"/>
              <a:t>Fish </a:t>
            </a:r>
            <a:r>
              <a:rPr lang="en-AU" dirty="0"/>
              <a:t>are </a:t>
            </a:r>
            <a:r>
              <a:rPr lang="en-AU" i="1" dirty="0"/>
              <a:t>pets</a:t>
            </a:r>
            <a:r>
              <a:rPr lang="en-AU" dirty="0"/>
              <a:t>.</a:t>
            </a:r>
          </a:p>
          <a:p>
            <a:r>
              <a:rPr lang="en-AU" dirty="0"/>
              <a:t>My </a:t>
            </a:r>
            <a:r>
              <a:rPr lang="en-AU" i="1" dirty="0"/>
              <a:t>kitten </a:t>
            </a:r>
            <a:r>
              <a:rPr lang="en-AU" b="1" dirty="0"/>
              <a:t>eats fish</a:t>
            </a:r>
            <a:r>
              <a:rPr lang="en-AU" dirty="0" smtClean="0"/>
              <a:t>.</a:t>
            </a:r>
          </a:p>
          <a:p>
            <a:endParaRPr lang="en-US" dirty="0"/>
          </a:p>
          <a:p>
            <a:r>
              <a:rPr lang="en-AU" b="1" dirty="0"/>
              <a:t>Latent </a:t>
            </a:r>
            <a:r>
              <a:rPr lang="en-AU" b="1" dirty="0" err="1"/>
              <a:t>Dirichlet</a:t>
            </a:r>
            <a:r>
              <a:rPr lang="en-AU" b="1" dirty="0"/>
              <a:t> allocation</a:t>
            </a:r>
            <a:r>
              <a:rPr lang="en-AU" dirty="0"/>
              <a:t> (LDA) is a technique that automatically discovers topics that these documents contain.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b="1" dirty="0" smtClean="0"/>
              <a:t>bold</a:t>
            </a:r>
            <a:r>
              <a:rPr lang="en-AU" dirty="0"/>
              <a:t> words under the </a:t>
            </a:r>
            <a:r>
              <a:rPr lang="en-AU" b="1" dirty="0"/>
              <a:t>Topic F</a:t>
            </a:r>
            <a:r>
              <a:rPr lang="en-AU" dirty="0"/>
              <a:t>, which we might label as “</a:t>
            </a:r>
            <a:r>
              <a:rPr lang="en-AU" b="1" dirty="0"/>
              <a:t>food</a:t>
            </a:r>
            <a:r>
              <a:rPr lang="en-AU" dirty="0"/>
              <a:t>“. </a:t>
            </a:r>
            <a:endParaRPr lang="en-AU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i="1" dirty="0" smtClean="0"/>
              <a:t>italics</a:t>
            </a:r>
            <a:r>
              <a:rPr lang="en-AU" dirty="0"/>
              <a:t> words might be classified under a separate </a:t>
            </a:r>
            <a:r>
              <a:rPr lang="en-AU" i="1" dirty="0"/>
              <a:t>Topic P</a:t>
            </a:r>
            <a:r>
              <a:rPr lang="en-AU" dirty="0"/>
              <a:t>, which we might label as “</a:t>
            </a:r>
            <a:r>
              <a:rPr lang="en-AU" i="1" dirty="0"/>
              <a:t>pets</a:t>
            </a:r>
            <a:r>
              <a:rPr lang="en-AU" dirty="0"/>
              <a:t>“.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Modelling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1667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399" y="1048865"/>
            <a:ext cx="6121355" cy="68736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GB" sz="5500" baseline="30000" dirty="0" smtClean="0">
                <a:solidFill>
                  <a:srgbClr val="212236"/>
                </a:solidFill>
                <a:latin typeface="Open Sans"/>
                <a:cs typeface="Open Sans"/>
              </a:rPr>
              <a:t>Topic Modelling</a:t>
            </a:r>
            <a:endParaRPr lang="en-GB" sz="5500" baseline="30000" dirty="0">
              <a:solidFill>
                <a:srgbClr val="212236"/>
              </a:solidFill>
              <a:latin typeface="Open Sans"/>
              <a:cs typeface="Open Sans"/>
            </a:endParaRPr>
          </a:p>
        </p:txBody>
      </p:sp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6790E8-1F45-4D19-A25F-2EB18CA65064}"/>
              </a:ext>
            </a:extLst>
          </p:cNvPr>
          <p:cNvSpPr/>
          <p:nvPr/>
        </p:nvSpPr>
        <p:spPr>
          <a:xfrm>
            <a:off x="460783" y="2065442"/>
            <a:ext cx="804028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LDA defines each topic as a bag of words, and you have to label the topics as you deem fit</a:t>
            </a:r>
            <a:r>
              <a:rPr lang="en-AU" dirty="0" smtClean="0"/>
              <a:t>.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AU" dirty="0" smtClean="0"/>
              <a:t>We </a:t>
            </a:r>
            <a:r>
              <a:rPr lang="en-AU" dirty="0"/>
              <a:t>can infer the content spread of each sentence by a word count: </a:t>
            </a:r>
            <a:r>
              <a:rPr lang="en-AU" b="1" dirty="0"/>
              <a:t>Sentence 1</a:t>
            </a:r>
            <a:r>
              <a:rPr lang="en-AU" dirty="0"/>
              <a:t>: 100% Topic F </a:t>
            </a:r>
            <a:r>
              <a:rPr lang="en-AU" b="1" dirty="0"/>
              <a:t>Sentence 2</a:t>
            </a:r>
            <a:r>
              <a:rPr lang="en-AU" dirty="0"/>
              <a:t>: 100% Topic P </a:t>
            </a:r>
            <a:r>
              <a:rPr lang="en-AU" b="1" dirty="0"/>
              <a:t>Sentence 3</a:t>
            </a:r>
            <a:r>
              <a:rPr lang="en-AU" dirty="0"/>
              <a:t>: 33% Topic P and 67% Topic F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 smtClean="0"/>
              <a:t>We </a:t>
            </a:r>
            <a:r>
              <a:rPr lang="en-AU" dirty="0"/>
              <a:t>can derive the proportions that each word constitutes in given topics. For example, Topic F might comprise words in the following proportions: 40% eat, 40% fish, 20% vegetables, …</a:t>
            </a:r>
          </a:p>
        </p:txBody>
      </p:sp>
    </p:spTree>
    <p:extLst>
      <p:ext uri="{BB962C8B-B14F-4D97-AF65-F5344CB8AC3E}">
        <p14:creationId xmlns:p14="http://schemas.microsoft.com/office/powerpoint/2010/main" val="155670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399" y="1048865"/>
            <a:ext cx="6121355" cy="68736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GB" sz="5500" baseline="30000" dirty="0" smtClean="0">
                <a:solidFill>
                  <a:srgbClr val="212236"/>
                </a:solidFill>
                <a:latin typeface="Open Sans"/>
                <a:cs typeface="Open Sans"/>
              </a:rPr>
              <a:t>Topic Modelling – 3 Steps</a:t>
            </a:r>
            <a:endParaRPr lang="en-GB" sz="5500" baseline="30000" dirty="0">
              <a:solidFill>
                <a:srgbClr val="212236"/>
              </a:solidFill>
              <a:latin typeface="Open Sans"/>
              <a:cs typeface="Open Sans"/>
            </a:endParaRPr>
          </a:p>
        </p:txBody>
      </p:sp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6790E8-1F45-4D19-A25F-2EB18CA65064}"/>
              </a:ext>
            </a:extLst>
          </p:cNvPr>
          <p:cNvSpPr/>
          <p:nvPr/>
        </p:nvSpPr>
        <p:spPr>
          <a:xfrm>
            <a:off x="460783" y="2065442"/>
            <a:ext cx="804028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LDA defines each topic as a bag of words, and you have to label the topics as you deem fit</a:t>
            </a:r>
            <a:r>
              <a:rPr lang="en-AU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Specify how many latent topics are there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For each word, assign a temporary topic, according to a </a:t>
            </a:r>
            <a:r>
              <a:rPr lang="en-US" dirty="0" err="1" smtClean="0"/>
              <a:t>Dirichlet</a:t>
            </a:r>
            <a:r>
              <a:rPr lang="en-US" dirty="0" smtClean="0"/>
              <a:t> distribution, </a:t>
            </a:r>
            <a:r>
              <a:rPr lang="en-US" dirty="0"/>
              <a:t>e.g. kitten -&gt; F</a:t>
            </a:r>
          </a:p>
          <a:p>
            <a:pPr marL="1066785" lvl="1" indent="-457200">
              <a:buFont typeface="Arial" panose="020B0604020202020204" pitchFamily="34" charset="0"/>
              <a:buChar char="•"/>
            </a:pPr>
            <a:r>
              <a:rPr lang="en-AU" dirty="0" smtClean="0"/>
              <a:t>If </a:t>
            </a:r>
            <a:r>
              <a:rPr lang="en-AU" dirty="0"/>
              <a:t>a word appears twice, each word may be assigned to different topics. </a:t>
            </a:r>
            <a:endParaRPr lang="en-AU" dirty="0" smtClean="0"/>
          </a:p>
          <a:p>
            <a:pPr marL="1066785" lvl="1" indent="-457200">
              <a:buFont typeface="Arial" panose="020B0604020202020204" pitchFamily="34" charset="0"/>
              <a:buChar char="•"/>
            </a:pPr>
            <a:r>
              <a:rPr lang="en-AU" dirty="0" smtClean="0"/>
              <a:t>Function </a:t>
            </a:r>
            <a:r>
              <a:rPr lang="en-AU" dirty="0"/>
              <a:t>words (e.g. “the”, “and”, “my”) are removed and not assigned to any topics.</a:t>
            </a:r>
            <a:r>
              <a:rPr lang="en-US" dirty="0" smtClean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topic assignment is updated based on two criteria: </a:t>
            </a:r>
            <a:endParaRPr lang="en-AU" dirty="0" smtClean="0"/>
          </a:p>
          <a:p>
            <a:pPr marL="1066785" lvl="1" indent="-457200">
              <a:buFont typeface="Arial" panose="020B0604020202020204" pitchFamily="34" charset="0"/>
              <a:buChar char="•"/>
            </a:pPr>
            <a:r>
              <a:rPr lang="en-AU" dirty="0" smtClean="0"/>
              <a:t>How </a:t>
            </a:r>
            <a:r>
              <a:rPr lang="en-AU" dirty="0"/>
              <a:t>prevalent is that word across </a:t>
            </a:r>
            <a:r>
              <a:rPr lang="en-AU" dirty="0" smtClean="0"/>
              <a:t>topics?</a:t>
            </a:r>
          </a:p>
          <a:p>
            <a:pPr marL="1066785" lvl="1" indent="-457200">
              <a:buFont typeface="Arial" panose="020B0604020202020204" pitchFamily="34" charset="0"/>
              <a:buChar char="•"/>
            </a:pPr>
            <a:r>
              <a:rPr lang="en-AU" dirty="0" smtClean="0"/>
              <a:t>How </a:t>
            </a:r>
            <a:r>
              <a:rPr lang="en-AU" dirty="0"/>
              <a:t>prevalent are topics in the document</a:t>
            </a:r>
            <a:r>
              <a:rPr lang="en-AU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17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Repeated refinement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400" dirty="0"/>
              <a:t>The process of checking topic assignment is repeated for each word in every document, cycling through the entire collection of documents multiple times. </a:t>
            </a:r>
            <a:endParaRPr lang="en-AU" sz="2400" dirty="0" smtClean="0"/>
          </a:p>
          <a:p>
            <a:r>
              <a:rPr lang="en-AU" sz="2400" dirty="0" smtClean="0"/>
              <a:t>This </a:t>
            </a:r>
            <a:r>
              <a:rPr lang="en-AU" sz="2400" dirty="0"/>
              <a:t>iterative updating is the key feature of LDA that generates a final solution with coherent topics.</a:t>
            </a:r>
          </a:p>
          <a:p>
            <a:endParaRPr lang="en-AU" dirty="0"/>
          </a:p>
        </p:txBody>
      </p:sp>
      <p:pic>
        <p:nvPicPr>
          <p:cNvPr id="4" name="Picture 2" descr="https://qph.fs.quoracdn.net/main-qimg-a9c1f89a1362ea30a6c5ea411991798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12" y="3634181"/>
            <a:ext cx="2857500" cy="138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420" y="3634181"/>
            <a:ext cx="2857899" cy="13908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13" y="5197870"/>
            <a:ext cx="2857899" cy="13813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419" y="5199609"/>
            <a:ext cx="2857899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1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12.4 Real world applications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Week 12 Natural Language Processing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270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12.4.1 News article analysis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Week 12 Natural Language Processing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580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News Topic Evolution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372202"/>
            <a:ext cx="7128792" cy="527222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9512" y="62116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b="1" u="sng" dirty="0" err="1">
                <a:solidFill>
                  <a:srgbClr val="27348B"/>
                </a:solidFill>
              </a:rPr>
              <a:t>Majigsuren</a:t>
            </a:r>
            <a:r>
              <a:rPr lang="en-US" sz="1800" b="1" u="sng" dirty="0">
                <a:solidFill>
                  <a:srgbClr val="27348B"/>
                </a:solidFill>
              </a:rPr>
              <a:t> </a:t>
            </a:r>
            <a:r>
              <a:rPr lang="en-US" sz="1800" b="1" u="sng" dirty="0" err="1">
                <a:solidFill>
                  <a:srgbClr val="27348B"/>
                </a:solidFill>
              </a:rPr>
              <a:t>Enkhsaikhan</a:t>
            </a:r>
            <a:r>
              <a:rPr lang="en-US" sz="1800" b="1" dirty="0">
                <a:solidFill>
                  <a:srgbClr val="27348B"/>
                </a:solidFill>
              </a:rPr>
              <a:t>, Wilson Wong, Wei Liu, and Mark </a:t>
            </a:r>
            <a:r>
              <a:rPr lang="en-US" sz="1800" b="1" dirty="0" smtClean="0">
                <a:solidFill>
                  <a:srgbClr val="27348B"/>
                </a:solidFill>
              </a:rPr>
              <a:t>Reynolds, 2007</a:t>
            </a:r>
            <a:endParaRPr lang="en-US" sz="1800" b="1" dirty="0">
              <a:solidFill>
                <a:srgbClr val="27348B"/>
              </a:solidFill>
            </a:endParaRPr>
          </a:p>
        </p:txBody>
      </p:sp>
      <p:pic>
        <p:nvPicPr>
          <p:cNvPr id="5" name="Picture 4" descr="1276358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085184"/>
            <a:ext cx="1226964" cy="122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4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September 2006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1244" r="12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7890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December 2006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287504"/>
            <a:ext cx="8172400" cy="484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27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April 2007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257056"/>
            <a:ext cx="8007300" cy="483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8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467841" y="476325"/>
            <a:ext cx="6681104" cy="576411"/>
          </a:xfrm>
        </p:spPr>
        <p:txBody>
          <a:bodyPr/>
          <a:lstStyle/>
          <a:p>
            <a:r>
              <a:rPr lang="en-AU" dirty="0"/>
              <a:t>Extracting “</a:t>
            </a:r>
            <a:r>
              <a:rPr lang="en-AU" dirty="0">
                <a:solidFill>
                  <a:srgbClr val="00B050"/>
                </a:solidFill>
              </a:rPr>
              <a:t>S</a:t>
            </a:r>
            <a:r>
              <a:rPr lang="en-AU" dirty="0"/>
              <a:t>ocial” Relations between words</a:t>
            </a:r>
          </a:p>
          <a:p>
            <a:endParaRPr lang="en-AU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28650" y="1523004"/>
            <a:ext cx="7886700" cy="6022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 err="1"/>
              <a:t>Kalgoorlie</a:t>
            </a:r>
            <a:r>
              <a:rPr lang="en-US" sz="3300" dirty="0"/>
              <a:t> + iron-ore –gold = ???</a:t>
            </a:r>
            <a:endParaRPr lang="en-AU" sz="3300" dirty="0"/>
          </a:p>
        </p:txBody>
      </p:sp>
      <p:graphicFrame>
        <p:nvGraphicFramePr>
          <p:cNvPr id="5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2281704"/>
              </p:ext>
            </p:extLst>
          </p:nvPr>
        </p:nvGraphicFramePr>
        <p:xfrm>
          <a:off x="628650" y="2226469"/>
          <a:ext cx="7886700" cy="32635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7669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5" grpId="0">
        <p:bldAsOne/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evolution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484784"/>
            <a:ext cx="6969596" cy="510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6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 Frequency distribution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1892300"/>
            <a:ext cx="89281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3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12.4.2 Medical diagnosis tool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Week 12 Natural Language Processing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143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Mobile App for Medical Self Diagnosis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323528" y="1772816"/>
            <a:ext cx="8496944" cy="4392489"/>
            <a:chOff x="598488" y="1924050"/>
            <a:chExt cx="11880850" cy="6408738"/>
          </a:xfrm>
        </p:grpSpPr>
        <p:sp>
          <p:nvSpPr>
            <p:cNvPr id="5" name="Can 4"/>
            <p:cNvSpPr/>
            <p:nvPr/>
          </p:nvSpPr>
          <p:spPr bwMode="auto">
            <a:xfrm>
              <a:off x="1317625" y="4013200"/>
              <a:ext cx="1296988" cy="1368425"/>
            </a:xfrm>
            <a:prstGeom prst="can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sz="12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30738" y="4300537"/>
              <a:ext cx="3167062" cy="853201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600" dirty="0"/>
                <a:t>Graph Construction Procedure</a:t>
              </a:r>
            </a:p>
          </p:txBody>
        </p:sp>
        <p:sp>
          <p:nvSpPr>
            <p:cNvPr id="7" name="TextBox 9"/>
            <p:cNvSpPr txBox="1">
              <a:spLocks noChangeArrowheads="1"/>
            </p:cNvSpPr>
            <p:nvPr/>
          </p:nvSpPr>
          <p:spPr bwMode="auto">
            <a:xfrm>
              <a:off x="598488" y="5434012"/>
              <a:ext cx="3221925" cy="853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sz="3200" dirty="0"/>
                <a:t>Input Data</a:t>
              </a:r>
            </a:p>
          </p:txBody>
        </p:sp>
        <p:sp>
          <p:nvSpPr>
            <p:cNvPr id="8" name="Can 7"/>
            <p:cNvSpPr/>
            <p:nvPr/>
          </p:nvSpPr>
          <p:spPr bwMode="auto">
            <a:xfrm>
              <a:off x="9815513" y="4013200"/>
              <a:ext cx="1295400" cy="1368425"/>
            </a:xfrm>
            <a:prstGeom prst="can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sz="1200"/>
            </a:p>
          </p:txBody>
        </p:sp>
        <p:sp>
          <p:nvSpPr>
            <p:cNvPr id="9" name="TextBox 13"/>
            <p:cNvSpPr txBox="1">
              <a:spLocks noChangeArrowheads="1"/>
            </p:cNvSpPr>
            <p:nvPr/>
          </p:nvSpPr>
          <p:spPr bwMode="auto">
            <a:xfrm>
              <a:off x="8374063" y="5507037"/>
              <a:ext cx="4105275" cy="853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sz="3200"/>
                <a:t>Graph Database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878888" y="7685088"/>
              <a:ext cx="3168650" cy="64770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>
                <a:defRPr/>
              </a:pPr>
              <a:r>
                <a:rPr lang="en-US" sz="1600" dirty="0"/>
                <a:t>Machine Learning</a:t>
              </a:r>
            </a:p>
          </p:txBody>
        </p:sp>
        <p:sp>
          <p:nvSpPr>
            <p:cNvPr id="11" name="Line 23"/>
            <p:cNvSpPr>
              <a:spLocks noChangeShapeType="1"/>
            </p:cNvSpPr>
            <p:nvPr/>
          </p:nvSpPr>
          <p:spPr bwMode="auto">
            <a:xfrm rot="10800000" flipH="1" flipV="1">
              <a:off x="2614613" y="4732338"/>
              <a:ext cx="2016125" cy="0"/>
            </a:xfrm>
            <a:prstGeom prst="line">
              <a:avLst/>
            </a:prstGeom>
            <a:noFill/>
            <a:ln w="63500">
              <a:solidFill>
                <a:schemeClr val="accent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sz="1200"/>
            </a:p>
          </p:txBody>
        </p:sp>
        <p:sp>
          <p:nvSpPr>
            <p:cNvPr id="12" name="Line 23"/>
            <p:cNvSpPr>
              <a:spLocks noChangeShapeType="1"/>
            </p:cNvSpPr>
            <p:nvPr/>
          </p:nvSpPr>
          <p:spPr bwMode="auto">
            <a:xfrm rot="10800000" flipH="1" flipV="1">
              <a:off x="7797800" y="4732338"/>
              <a:ext cx="2017713" cy="0"/>
            </a:xfrm>
            <a:prstGeom prst="line">
              <a:avLst/>
            </a:prstGeom>
            <a:noFill/>
            <a:ln w="63500">
              <a:solidFill>
                <a:schemeClr val="accent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sz="120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 rot="10800000" flipH="1" flipV="1">
              <a:off x="10606088" y="6245225"/>
              <a:ext cx="0" cy="1439863"/>
            </a:xfrm>
            <a:prstGeom prst="line">
              <a:avLst/>
            </a:prstGeom>
            <a:noFill/>
            <a:ln w="63500">
              <a:solidFill>
                <a:schemeClr val="accent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sz="1200"/>
            </a:p>
          </p:txBody>
        </p:sp>
        <p:sp>
          <p:nvSpPr>
            <p:cNvPr id="14" name="Line 23"/>
            <p:cNvSpPr>
              <a:spLocks noChangeShapeType="1"/>
            </p:cNvSpPr>
            <p:nvPr/>
          </p:nvSpPr>
          <p:spPr bwMode="auto">
            <a:xfrm rot="10800000" flipH="1">
              <a:off x="10247313" y="6245225"/>
              <a:ext cx="0" cy="1439863"/>
            </a:xfrm>
            <a:prstGeom prst="line">
              <a:avLst/>
            </a:prstGeom>
            <a:noFill/>
            <a:ln w="63500">
              <a:solidFill>
                <a:schemeClr val="accent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sz="12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878888" y="1924050"/>
              <a:ext cx="3168650" cy="64928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>
                <a:defRPr/>
              </a:pPr>
              <a:r>
                <a:rPr lang="en-US" sz="1600" dirty="0"/>
                <a:t>Mobile Application</a:t>
              </a:r>
            </a:p>
          </p:txBody>
        </p:sp>
        <p:sp>
          <p:nvSpPr>
            <p:cNvPr id="16" name="Line 23"/>
            <p:cNvSpPr>
              <a:spLocks noChangeShapeType="1"/>
            </p:cNvSpPr>
            <p:nvPr/>
          </p:nvSpPr>
          <p:spPr bwMode="auto">
            <a:xfrm rot="10800000" flipH="1" flipV="1">
              <a:off x="10606088" y="2573338"/>
              <a:ext cx="0" cy="1439862"/>
            </a:xfrm>
            <a:prstGeom prst="line">
              <a:avLst/>
            </a:prstGeom>
            <a:noFill/>
            <a:ln w="63500">
              <a:solidFill>
                <a:schemeClr val="accent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sz="1200"/>
            </a:p>
          </p:txBody>
        </p:sp>
        <p:sp>
          <p:nvSpPr>
            <p:cNvPr id="17" name="Line 23"/>
            <p:cNvSpPr>
              <a:spLocks noChangeShapeType="1"/>
            </p:cNvSpPr>
            <p:nvPr/>
          </p:nvSpPr>
          <p:spPr bwMode="auto">
            <a:xfrm rot="10800000" flipH="1">
              <a:off x="10247313" y="2573338"/>
              <a:ext cx="0" cy="1439862"/>
            </a:xfrm>
            <a:prstGeom prst="line">
              <a:avLst/>
            </a:prstGeom>
            <a:noFill/>
            <a:ln w="63500">
              <a:solidFill>
                <a:schemeClr val="accent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sz="12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133975" y="1924050"/>
              <a:ext cx="3168650" cy="64928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>
                <a:defRPr/>
              </a:pPr>
              <a:r>
                <a:rPr lang="en-US" sz="1600" dirty="0"/>
                <a:t>Visualisation</a:t>
              </a:r>
            </a:p>
          </p:txBody>
        </p:sp>
        <p:sp>
          <p:nvSpPr>
            <p:cNvPr id="19" name="Line 23"/>
            <p:cNvSpPr>
              <a:spLocks noChangeShapeType="1"/>
            </p:cNvSpPr>
            <p:nvPr/>
          </p:nvSpPr>
          <p:spPr bwMode="auto">
            <a:xfrm rot="10800000">
              <a:off x="8302625" y="2573338"/>
              <a:ext cx="1512888" cy="1655762"/>
            </a:xfrm>
            <a:prstGeom prst="line">
              <a:avLst/>
            </a:prstGeom>
            <a:noFill/>
            <a:ln w="63500">
              <a:solidFill>
                <a:schemeClr val="accent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sz="1200"/>
            </a:p>
          </p:txBody>
        </p:sp>
        <p:sp>
          <p:nvSpPr>
            <p:cNvPr id="20" name="Line 23"/>
            <p:cNvSpPr>
              <a:spLocks noChangeShapeType="1"/>
            </p:cNvSpPr>
            <p:nvPr/>
          </p:nvSpPr>
          <p:spPr bwMode="auto">
            <a:xfrm rot="10800000" flipH="1">
              <a:off x="8302625" y="2212975"/>
              <a:ext cx="576263" cy="0"/>
            </a:xfrm>
            <a:prstGeom prst="line">
              <a:avLst/>
            </a:prstGeom>
            <a:noFill/>
            <a:ln w="63500">
              <a:solidFill>
                <a:schemeClr val="accent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sz="1200"/>
            </a:p>
          </p:txBody>
        </p:sp>
        <p:sp>
          <p:nvSpPr>
            <p:cNvPr id="21" name="Line 23"/>
            <p:cNvSpPr>
              <a:spLocks noChangeShapeType="1"/>
            </p:cNvSpPr>
            <p:nvPr/>
          </p:nvSpPr>
          <p:spPr bwMode="auto">
            <a:xfrm rot="10800000" flipH="1" flipV="1">
              <a:off x="7942560" y="8045152"/>
              <a:ext cx="936005" cy="0"/>
            </a:xfrm>
            <a:prstGeom prst="line">
              <a:avLst/>
            </a:prstGeom>
            <a:noFill/>
            <a:ln w="63500">
              <a:solidFill>
                <a:schemeClr val="accent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sz="120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632746" y="7807480"/>
              <a:ext cx="3101901" cy="493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Additional Data</a:t>
              </a:r>
              <a:endParaRPr lang="en-US" sz="1600" dirty="0"/>
            </a:p>
          </p:txBody>
        </p:sp>
      </p:grpSp>
      <p:sp>
        <p:nvSpPr>
          <p:cNvPr id="24" name="Rectangle 23"/>
          <p:cNvSpPr/>
          <p:nvPr/>
        </p:nvSpPr>
        <p:spPr>
          <a:xfrm>
            <a:off x="1763688" y="6372036"/>
            <a:ext cx="70567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Wei Liu, </a:t>
            </a:r>
            <a:r>
              <a:rPr lang="en-US" sz="2000" b="1" u="sng" dirty="0">
                <a:solidFill>
                  <a:schemeClr val="tx2"/>
                </a:solidFill>
              </a:rPr>
              <a:t>Harrison Sweeney</a:t>
            </a:r>
            <a:r>
              <a:rPr lang="en-US" sz="2000" b="1" dirty="0">
                <a:solidFill>
                  <a:schemeClr val="tx2"/>
                </a:solidFill>
              </a:rPr>
              <a:t>, </a:t>
            </a:r>
            <a:r>
              <a:rPr lang="en-US" sz="2000" b="1" u="sng" dirty="0">
                <a:solidFill>
                  <a:schemeClr val="tx2"/>
                </a:solidFill>
              </a:rPr>
              <a:t>Bo Chung</a:t>
            </a:r>
            <a:r>
              <a:rPr lang="en-US" sz="2000" b="1" dirty="0">
                <a:solidFill>
                  <a:schemeClr val="tx2"/>
                </a:solidFill>
              </a:rPr>
              <a:t>, &amp; David Glance. (2014). </a:t>
            </a:r>
          </a:p>
        </p:txBody>
      </p:sp>
      <p:pic>
        <p:nvPicPr>
          <p:cNvPr id="3" name="Picture 2" descr="bowi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4797152"/>
            <a:ext cx="1570236" cy="1570236"/>
          </a:xfrm>
          <a:prstGeom prst="rect">
            <a:avLst/>
          </a:prstGeom>
        </p:spPr>
      </p:pic>
      <p:pic>
        <p:nvPicPr>
          <p:cNvPr id="4" name="Picture 3" descr="harris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797152"/>
            <a:ext cx="1584176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8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64291" tIns="32146" rIns="64291" bIns="32146"/>
          <a:lstStyle/>
          <a:p>
            <a:r>
              <a:rPr lang="en-US" dirty="0" smtClean="0"/>
              <a:t>Graph Example 1</a:t>
            </a:r>
            <a:endParaRPr lang="en-US" dirty="0"/>
          </a:p>
        </p:txBody>
      </p:sp>
      <p:pic>
        <p:nvPicPr>
          <p:cNvPr id="4" name="Content Placeholder 3" descr="screenshot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2" b="108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6876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64291" tIns="32146" rIns="64291" bIns="32146"/>
          <a:lstStyle/>
          <a:p>
            <a:r>
              <a:rPr lang="en-US" dirty="0" smtClean="0"/>
              <a:t>Expended Graph</a:t>
            </a:r>
            <a:endParaRPr lang="en-US" dirty="0"/>
          </a:p>
        </p:txBody>
      </p:sp>
      <p:pic>
        <p:nvPicPr>
          <p:cNvPr id="4" name="Content Placeholder 3" descr="screenshot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9" r="33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3697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64291" tIns="32146" rIns="64291" bIns="32146"/>
          <a:lstStyle/>
          <a:p>
            <a:r>
              <a:rPr lang="en-US" dirty="0" smtClean="0"/>
              <a:t>Further Expansion</a:t>
            </a:r>
            <a:endParaRPr lang="en-US" dirty="0"/>
          </a:p>
        </p:txBody>
      </p:sp>
      <p:pic>
        <p:nvPicPr>
          <p:cNvPr id="4" name="Content Placeholder 3" descr="screenshot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1" r="40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0562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64291" tIns="32146" rIns="64291" bIns="32146"/>
          <a:lstStyle/>
          <a:p>
            <a:r>
              <a:rPr lang="en-US" dirty="0" smtClean="0"/>
              <a:t>Mobile App</a:t>
            </a:r>
            <a:endParaRPr lang="en-US" dirty="0"/>
          </a:p>
        </p:txBody>
      </p:sp>
      <p:pic>
        <p:nvPicPr>
          <p:cNvPr id="5" name="Picture 4" descr="result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419171"/>
            <a:ext cx="3635896" cy="545384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8" descr="results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30" y="1412776"/>
            <a:ext cx="3630149" cy="54452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5325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12.4.3 Medical term extraction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Week 12 Natural Language Processing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4043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rui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63" b="22863"/>
          <a:stretch>
            <a:fillRect/>
          </a:stretch>
        </p:blipFill>
        <p:spPr/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"/>
            <a:ext cx="9144000" cy="68227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9512" y="6211669"/>
            <a:ext cx="51125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7348B"/>
                </a:solidFill>
              </a:rPr>
              <a:t>Wei Liu, Bo Chung, </a:t>
            </a:r>
            <a:r>
              <a:rPr lang="en-US" b="1" u="sng" dirty="0" err="1" smtClean="0">
                <a:solidFill>
                  <a:srgbClr val="27348B"/>
                </a:solidFill>
              </a:rPr>
              <a:t>Rui</a:t>
            </a:r>
            <a:r>
              <a:rPr lang="en-US" b="1" u="sng" dirty="0" smtClean="0">
                <a:solidFill>
                  <a:srgbClr val="27348B"/>
                </a:solidFill>
              </a:rPr>
              <a:t> Wang</a:t>
            </a:r>
            <a:r>
              <a:rPr lang="en-US" b="1" dirty="0" smtClean="0">
                <a:solidFill>
                  <a:srgbClr val="27348B"/>
                </a:solidFill>
              </a:rPr>
              <a:t>, Nigel </a:t>
            </a:r>
            <a:r>
              <a:rPr lang="en-US" b="1" dirty="0" err="1" smtClean="0">
                <a:solidFill>
                  <a:srgbClr val="27348B"/>
                </a:solidFill>
              </a:rPr>
              <a:t>Morlet</a:t>
            </a:r>
            <a:r>
              <a:rPr lang="en-US" b="1" dirty="0" smtClean="0">
                <a:solidFill>
                  <a:srgbClr val="27348B"/>
                </a:solidFill>
              </a:rPr>
              <a:t> and Jonathon Ng, 2015 (under review)</a:t>
            </a:r>
            <a:endParaRPr lang="en-US" b="1" dirty="0">
              <a:solidFill>
                <a:srgbClr val="27348B"/>
              </a:solidFill>
            </a:endParaRPr>
          </a:p>
        </p:txBody>
      </p:sp>
      <p:pic>
        <p:nvPicPr>
          <p:cNvPr id="7" name="Picture 6" descr="ru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06" y="5164667"/>
            <a:ext cx="1580444" cy="169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6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467841" y="476325"/>
            <a:ext cx="6477904" cy="576411"/>
          </a:xfrm>
        </p:spPr>
        <p:txBody>
          <a:bodyPr/>
          <a:lstStyle/>
          <a:p>
            <a:r>
              <a:rPr lang="en-AU" dirty="0"/>
              <a:t>Extracting “</a:t>
            </a:r>
            <a:r>
              <a:rPr lang="en-AU" dirty="0">
                <a:solidFill>
                  <a:srgbClr val="00B050"/>
                </a:solidFill>
              </a:rPr>
              <a:t>S</a:t>
            </a:r>
            <a:r>
              <a:rPr lang="en-AU" dirty="0"/>
              <a:t>ocial” Relations between words</a:t>
            </a:r>
          </a:p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981" y="2063159"/>
            <a:ext cx="6405976" cy="351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94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Medical Term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An important predecessor step before medical entity recognition, which requires a follow-up step of entity type assignment. </a:t>
            </a:r>
          </a:p>
          <a:p>
            <a:r>
              <a:rPr lang="en-US" sz="2400" dirty="0" smtClean="0"/>
              <a:t>For corpus within a single domain, there is only unit-hood necessary.</a:t>
            </a:r>
          </a:p>
          <a:p>
            <a:pPr lvl="1"/>
            <a:r>
              <a:rPr lang="en-US" sz="2200" dirty="0" smtClean="0"/>
              <a:t>Sequence mining technique: </a:t>
            </a:r>
            <a:r>
              <a:rPr lang="en-US" sz="2200" dirty="0" err="1" smtClean="0"/>
              <a:t>PrefixSpan</a:t>
            </a:r>
            <a:endParaRPr lang="en-US" sz="2200" dirty="0" smtClean="0"/>
          </a:p>
          <a:p>
            <a:pPr lvl="1"/>
            <a:r>
              <a:rPr lang="en-US" sz="2200" dirty="0" smtClean="0"/>
              <a:t>Hybrid of linguistic and statistical information: </a:t>
            </a:r>
            <a:r>
              <a:rPr lang="en-US" sz="2200" dirty="0" err="1" smtClean="0"/>
              <a:t>CValue</a:t>
            </a:r>
            <a:endParaRPr lang="en-US" sz="2200" dirty="0" smtClean="0"/>
          </a:p>
          <a:p>
            <a:pPr lvl="1"/>
            <a:r>
              <a:rPr lang="en-US" sz="2200" dirty="0" smtClean="0"/>
              <a:t>Voting and graph based method: </a:t>
            </a:r>
            <a:r>
              <a:rPr lang="en-US" sz="2200" dirty="0" err="1" smtClean="0"/>
              <a:t>TextRank</a:t>
            </a:r>
            <a:endParaRPr lang="en-US" sz="22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789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Filtering (top and bottom 10)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13" t="3521"/>
          <a:stretch/>
        </p:blipFill>
        <p:spPr>
          <a:xfrm>
            <a:off x="1547664" y="1412776"/>
            <a:ext cx="5247532" cy="25730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077072"/>
            <a:ext cx="84582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9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filtering (top and bottom 10)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268760"/>
            <a:ext cx="6007100" cy="2667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3933056"/>
            <a:ext cx="84201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522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12.4.5 </a:t>
            </a:r>
            <a:r>
              <a:rPr lang="en-US" dirty="0" err="1" smtClean="0"/>
              <a:t>pubmed</a:t>
            </a:r>
            <a:r>
              <a:rPr lang="en-US" dirty="0" smtClean="0"/>
              <a:t> Rank clustering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Week 12 Natural Language Processing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1064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Author Name Disambiguation PubMed</a:t>
            </a:r>
            <a:endParaRPr lang="en-US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23000" r="18124" b="23000"/>
          <a:stretch>
            <a:fillRect/>
          </a:stretch>
        </p:blipFill>
        <p:spPr bwMode="auto">
          <a:xfrm>
            <a:off x="152400" y="1621606"/>
            <a:ext cx="8884096" cy="43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051720" y="6444044"/>
            <a:ext cx="57606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7348B"/>
                </a:solidFill>
              </a:rPr>
              <a:t>Arvin </a:t>
            </a:r>
            <a:r>
              <a:rPr lang="en-US" b="1" dirty="0" err="1">
                <a:solidFill>
                  <a:srgbClr val="27348B"/>
                </a:solidFill>
              </a:rPr>
              <a:t>Varadharajalu</a:t>
            </a:r>
            <a:r>
              <a:rPr lang="en-US" b="1" dirty="0">
                <a:solidFill>
                  <a:srgbClr val="27348B"/>
                </a:solidFill>
              </a:rPr>
              <a:t>, Wei Liu, Wilson Wong. (2011) </a:t>
            </a:r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4" t="9734" r="19617" b="47516"/>
          <a:stretch/>
        </p:blipFill>
        <p:spPr bwMode="auto">
          <a:xfrm>
            <a:off x="7830154" y="5631662"/>
            <a:ext cx="1313846" cy="122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347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NetClus</a:t>
            </a:r>
            <a:endParaRPr lang="en-US" dirty="0"/>
          </a:p>
        </p:txBody>
      </p:sp>
      <p:pic>
        <p:nvPicPr>
          <p:cNvPr id="4" name="Picture 2" descr="C:\Users\Arvin\Desktop\Captur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8" b="2328"/>
          <a:stretch>
            <a:fillRect/>
          </a:stretch>
        </p:blipFill>
        <p:spPr bwMode="auto">
          <a:xfrm>
            <a:off x="827584" y="1412776"/>
            <a:ext cx="7283152" cy="4235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5685055"/>
            <a:ext cx="9144000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68263"/>
            <a:r>
              <a:rPr lang="en-US" dirty="0" err="1" smtClean="0">
                <a:solidFill>
                  <a:srgbClr val="FFFFFF"/>
                </a:solidFill>
                <a:latin typeface="Cambria" charset="0"/>
                <a:ea typeface="ＭＳ Ｐゴシック" charset="0"/>
                <a:cs typeface="Arial" charset="0"/>
              </a:rPr>
              <a:t>Yizhou</a:t>
            </a:r>
            <a:r>
              <a:rPr lang="en-US" dirty="0" smtClean="0">
                <a:solidFill>
                  <a:srgbClr val="FFFFFF"/>
                </a:solidFill>
                <a:latin typeface="Cambria" charset="0"/>
                <a:ea typeface="ＭＳ Ｐゴシック" charset="0"/>
                <a:cs typeface="Arial" charset="0"/>
              </a:rPr>
              <a:t> </a:t>
            </a:r>
            <a:r>
              <a:rPr lang="en-US" dirty="0">
                <a:solidFill>
                  <a:srgbClr val="FFFFFF"/>
                </a:solidFill>
                <a:latin typeface="Cambria" charset="0"/>
                <a:ea typeface="ＭＳ Ｐゴシック" charset="0"/>
                <a:cs typeface="Arial" charset="0"/>
              </a:rPr>
              <a:t>Sun, </a:t>
            </a:r>
            <a:r>
              <a:rPr lang="en-US" dirty="0" err="1">
                <a:solidFill>
                  <a:srgbClr val="FFFFFF"/>
                </a:solidFill>
                <a:latin typeface="Cambria" charset="0"/>
                <a:ea typeface="ＭＳ Ｐゴシック" charset="0"/>
                <a:cs typeface="Arial" charset="0"/>
              </a:rPr>
              <a:t>Yintao</a:t>
            </a:r>
            <a:r>
              <a:rPr lang="en-US" dirty="0">
                <a:solidFill>
                  <a:srgbClr val="FFFFFF"/>
                </a:solidFill>
                <a:latin typeface="Cambria" charset="0"/>
                <a:ea typeface="ＭＳ Ｐゴシック" charset="0"/>
                <a:cs typeface="Arial" charset="0"/>
              </a:rPr>
              <a:t> Yu, and </a:t>
            </a:r>
            <a:r>
              <a:rPr lang="en-US" dirty="0" err="1">
                <a:solidFill>
                  <a:srgbClr val="FFFFFF"/>
                </a:solidFill>
                <a:latin typeface="Cambria" charset="0"/>
                <a:ea typeface="ＭＳ Ｐゴシック" charset="0"/>
                <a:cs typeface="Arial" charset="0"/>
              </a:rPr>
              <a:t>Jiawei</a:t>
            </a:r>
            <a:r>
              <a:rPr lang="en-US" dirty="0">
                <a:solidFill>
                  <a:srgbClr val="FFFFFF"/>
                </a:solidFill>
                <a:latin typeface="Cambria" charset="0"/>
                <a:ea typeface="ＭＳ Ｐゴシック" charset="0"/>
                <a:cs typeface="Arial" charset="0"/>
              </a:rPr>
              <a:t> Han. Ranking-based clustering of heterogeneous information networks with star network schema. In Proceedings of the 15th ACM SIGKDD international conference on Knowledge </a:t>
            </a:r>
            <a:r>
              <a:rPr lang="en-US" dirty="0" err="1">
                <a:solidFill>
                  <a:srgbClr val="FFFFFF"/>
                </a:solidFill>
                <a:latin typeface="Cambria" charset="0"/>
                <a:ea typeface="ＭＳ Ｐゴシック" charset="0"/>
                <a:cs typeface="Arial" charset="0"/>
              </a:rPr>
              <a:t>discov</a:t>
            </a:r>
            <a:r>
              <a:rPr lang="en-US" dirty="0">
                <a:solidFill>
                  <a:srgbClr val="FFFFFF"/>
                </a:solidFill>
                <a:latin typeface="Cambria" charset="0"/>
                <a:ea typeface="ＭＳ Ｐゴシック" charset="0"/>
                <a:cs typeface="Arial" charset="0"/>
              </a:rPr>
              <a:t>- </a:t>
            </a:r>
            <a:r>
              <a:rPr lang="en-US" dirty="0" err="1">
                <a:solidFill>
                  <a:srgbClr val="FFFFFF"/>
                </a:solidFill>
                <a:latin typeface="Cambria" charset="0"/>
                <a:ea typeface="ＭＳ Ｐゴシック" charset="0"/>
                <a:cs typeface="Arial" charset="0"/>
              </a:rPr>
              <a:t>ery</a:t>
            </a:r>
            <a:r>
              <a:rPr lang="en-US" dirty="0">
                <a:solidFill>
                  <a:srgbClr val="FFFFFF"/>
                </a:solidFill>
                <a:latin typeface="Cambria" charset="0"/>
                <a:ea typeface="ＭＳ Ｐゴシック" charset="0"/>
                <a:cs typeface="Arial" charset="0"/>
              </a:rPr>
              <a:t> and data mining, KDD '09, pages 797-806, New York, NY, USA, 2009. ACM.</a:t>
            </a:r>
          </a:p>
        </p:txBody>
      </p:sp>
    </p:spTree>
    <p:extLst>
      <p:ext uri="{BB962C8B-B14F-4D97-AF65-F5344CB8AC3E}">
        <p14:creationId xmlns:p14="http://schemas.microsoft.com/office/powerpoint/2010/main" val="269055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1219200"/>
            <a:ext cx="8529638" cy="4495800"/>
          </a:xfrm>
        </p:spPr>
      </p:pic>
    </p:spTree>
    <p:extLst>
      <p:ext uri="{BB962C8B-B14F-4D97-AF65-F5344CB8AC3E}">
        <p14:creationId xmlns:p14="http://schemas.microsoft.com/office/powerpoint/2010/main" val="404877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172617"/>
            <a:ext cx="8305800" cy="4992687"/>
          </a:xfrm>
        </p:spPr>
      </p:pic>
    </p:spTree>
    <p:extLst>
      <p:ext uri="{BB962C8B-B14F-4D97-AF65-F5344CB8AC3E}">
        <p14:creationId xmlns:p14="http://schemas.microsoft.com/office/powerpoint/2010/main" val="294237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096963"/>
            <a:ext cx="8316913" cy="4999037"/>
          </a:xfrm>
        </p:spPr>
      </p:pic>
    </p:spTree>
    <p:extLst>
      <p:ext uri="{BB962C8B-B14F-4D97-AF65-F5344CB8AC3E}">
        <p14:creationId xmlns:p14="http://schemas.microsoft.com/office/powerpoint/2010/main" val="237253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12.4.6 </a:t>
            </a:r>
            <a:r>
              <a:rPr lang="en-US" dirty="0" err="1" smtClean="0"/>
              <a:t>gswa</a:t>
            </a:r>
            <a:r>
              <a:rPr lang="en-US" dirty="0" smtClean="0"/>
              <a:t> survey reports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Week 12 Natural Language Processing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3985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Extracting </a:t>
            </a:r>
            <a:r>
              <a:rPr lang="en-AU" dirty="0" smtClean="0">
                <a:solidFill>
                  <a:schemeClr val="accent4"/>
                </a:solidFill>
              </a:rPr>
              <a:t>S</a:t>
            </a:r>
            <a:r>
              <a:rPr lang="en-AU" dirty="0" smtClean="0"/>
              <a:t>entiment from Text</a:t>
            </a:r>
            <a:endParaRPr lang="en-AU" dirty="0"/>
          </a:p>
        </p:txBody>
      </p:sp>
      <p:pic>
        <p:nvPicPr>
          <p:cNvPr id="4" name="Content Placeholder 3" descr="googleproductsearch.tiff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1705446"/>
            <a:ext cx="8207375" cy="423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54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grpSp>
        <p:nvGrpSpPr>
          <p:cNvPr id="4" name="Group 3"/>
          <p:cNvGrpSpPr/>
          <p:nvPr/>
        </p:nvGrpSpPr>
        <p:grpSpPr>
          <a:xfrm>
            <a:off x="2177566" y="258128"/>
            <a:ext cx="4126562" cy="2272787"/>
            <a:chOff x="249532" y="211082"/>
            <a:chExt cx="4206558" cy="220071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30" name="Rectangle 29"/>
            <p:cNvSpPr/>
            <p:nvPr/>
          </p:nvSpPr>
          <p:spPr>
            <a:xfrm>
              <a:off x="249532" y="211082"/>
              <a:ext cx="4206558" cy="2200716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Z"/>
            </a:p>
          </p:txBody>
        </p:sp>
        <p:sp>
          <p:nvSpPr>
            <p:cNvPr id="31" name="TextBox 18"/>
            <p:cNvSpPr txBox="1"/>
            <p:nvPr/>
          </p:nvSpPr>
          <p:spPr>
            <a:xfrm>
              <a:off x="334526" y="211082"/>
              <a:ext cx="4021511" cy="62583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AU" b="1" dirty="0" smtClean="0">
                  <a:solidFill>
                    <a:srgbClr val="C00000"/>
                  </a:solidFill>
                </a:rPr>
                <a:t>Part-of-Speech Tagging &amp; Grammar Tree</a:t>
              </a:r>
            </a:p>
          </p:txBody>
        </p:sp>
        <p:sp>
          <p:nvSpPr>
            <p:cNvPr id="32" name="TextBox 19"/>
            <p:cNvSpPr txBox="1"/>
            <p:nvPr/>
          </p:nvSpPr>
          <p:spPr>
            <a:xfrm>
              <a:off x="292702" y="730312"/>
              <a:ext cx="2366263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AU" sz="1200" b="1" dirty="0" smtClean="0"/>
                <a:t>Stanford Dependency Parser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AU" sz="1200" dirty="0" smtClean="0"/>
                <a:t>Grammatically parse sentences in each report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AU" sz="1200" dirty="0" smtClean="0"/>
                <a:t>Parts of speech (e.g., nouns, verbs, and adjectives)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AU" sz="1200" dirty="0" smtClean="0"/>
                <a:t>Relationships between words (e.g., modifiers, compounds)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AU" sz="1200" dirty="0" smtClean="0"/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2"/>
            <a:srcRect t="23673" r="79373" b="21224"/>
            <a:stretch/>
          </p:blipFill>
          <p:spPr>
            <a:xfrm>
              <a:off x="2574732" y="759988"/>
              <a:ext cx="1728788" cy="149367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</p:pic>
      </p:grpSp>
      <p:sp>
        <p:nvSpPr>
          <p:cNvPr id="5" name="Rectangle 4"/>
          <p:cNvSpPr/>
          <p:nvPr/>
        </p:nvSpPr>
        <p:spPr>
          <a:xfrm>
            <a:off x="2192135" y="2600884"/>
            <a:ext cx="4111993" cy="20507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BZ"/>
          </a:p>
        </p:txBody>
      </p:sp>
      <p:sp>
        <p:nvSpPr>
          <p:cNvPr id="6" name="TextBox 26"/>
          <p:cNvSpPr txBox="1"/>
          <p:nvPr/>
        </p:nvSpPr>
        <p:spPr>
          <a:xfrm>
            <a:off x="2355509" y="2652185"/>
            <a:ext cx="3890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b="1" dirty="0" smtClean="0">
                <a:solidFill>
                  <a:srgbClr val="C00000"/>
                </a:solidFill>
              </a:rPr>
              <a:t>Noun Phrase </a:t>
            </a:r>
            <a:r>
              <a:rPr lang="en-AU" b="1" dirty="0" err="1" smtClean="0">
                <a:solidFill>
                  <a:srgbClr val="C00000"/>
                </a:solidFill>
              </a:rPr>
              <a:t>Chunker</a:t>
            </a:r>
            <a:endParaRPr lang="en-AU" b="1" dirty="0" smtClean="0"/>
          </a:p>
        </p:txBody>
      </p:sp>
      <p:sp>
        <p:nvSpPr>
          <p:cNvPr id="7" name="TextBox 27"/>
          <p:cNvSpPr txBox="1"/>
          <p:nvPr/>
        </p:nvSpPr>
        <p:spPr>
          <a:xfrm>
            <a:off x="2260943" y="3029209"/>
            <a:ext cx="4043185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200" b="1" dirty="0" smtClean="0"/>
              <a:t>Identify noun phrases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dirty="0" smtClean="0"/>
              <a:t>Find complete noun phrases, such as ‘Archean greenstone belt’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dirty="0" smtClean="0"/>
              <a:t>Document normalising-splitting sentences-noun phrase identification (using Part-of-Speech pattern)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sz="1200" dirty="0" smtClean="0"/>
              <a:t>e.g. </a:t>
            </a:r>
            <a:r>
              <a:rPr lang="en-AU" sz="1400" i="1" dirty="0" smtClean="0"/>
              <a:t>&lt;NN</a:t>
            </a:r>
            <a:r>
              <a:rPr lang="en-AU" sz="1400" i="1" dirty="0"/>
              <a:t>.*|JJ&gt;*&lt;NN.*&gt;  -- </a:t>
            </a:r>
            <a:r>
              <a:rPr lang="en-AU" sz="1100" i="1" dirty="0"/>
              <a:t>Nouns and Adjectives, terminated with </a:t>
            </a:r>
            <a:r>
              <a:rPr lang="en-AU" sz="1100" i="1" dirty="0" smtClean="0"/>
              <a:t>Nouns</a:t>
            </a:r>
          </a:p>
        </p:txBody>
      </p:sp>
      <p:sp>
        <p:nvSpPr>
          <p:cNvPr id="8" name="Rectangle 7"/>
          <p:cNvSpPr/>
          <p:nvPr/>
        </p:nvSpPr>
        <p:spPr>
          <a:xfrm>
            <a:off x="2155164" y="4743763"/>
            <a:ext cx="4148964" cy="18561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BZ"/>
          </a:p>
        </p:txBody>
      </p:sp>
      <p:sp>
        <p:nvSpPr>
          <p:cNvPr id="9" name="Rectangle 8"/>
          <p:cNvSpPr/>
          <p:nvPr/>
        </p:nvSpPr>
        <p:spPr>
          <a:xfrm>
            <a:off x="2208552" y="5228829"/>
            <a:ext cx="3890615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200" b="1" dirty="0"/>
              <a:t>Extract key phrases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dirty="0"/>
              <a:t>Keep phrases if they match our dictionary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i="1" u="sng" dirty="0"/>
              <a:t>Provides key phrase summaries of the report</a:t>
            </a:r>
          </a:p>
        </p:txBody>
      </p:sp>
      <p:sp>
        <p:nvSpPr>
          <p:cNvPr id="10" name="TextBox 40"/>
          <p:cNvSpPr txBox="1"/>
          <p:nvPr/>
        </p:nvSpPr>
        <p:spPr>
          <a:xfrm>
            <a:off x="2195673" y="4815287"/>
            <a:ext cx="3890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b="1" dirty="0" smtClean="0">
                <a:solidFill>
                  <a:srgbClr val="C00000"/>
                </a:solidFill>
              </a:rPr>
              <a:t>Page Ranking &amp; Key Noun Phrases</a:t>
            </a:r>
            <a:endParaRPr lang="en-AU" b="1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2260943" y="5956823"/>
            <a:ext cx="3972302" cy="6001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100" i="1" dirty="0" smtClean="0"/>
              <a:t>hole, located, drilling, sequence, work, nickel laterite, mapping, exploration, body, range, </a:t>
            </a:r>
            <a:r>
              <a:rPr lang="en-AU" sz="1100" i="1" dirty="0" err="1" smtClean="0"/>
              <a:t>bif</a:t>
            </a:r>
            <a:r>
              <a:rPr lang="en-AU" sz="1100" i="1" dirty="0" smtClean="0"/>
              <a:t>, potential, period, belt, deposit, terrane, amphibolite, mineralisation, …</a:t>
            </a:r>
            <a:endParaRPr lang="en-AU" sz="1100" i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96267" y="2206946"/>
            <a:ext cx="1813135" cy="3438659"/>
            <a:chOff x="88242" y="505744"/>
            <a:chExt cx="1722376" cy="3838163"/>
          </a:xfrm>
        </p:grpSpPr>
        <p:sp>
          <p:nvSpPr>
            <p:cNvPr id="26" name="Rectangle 25"/>
            <p:cNvSpPr/>
            <p:nvPr/>
          </p:nvSpPr>
          <p:spPr>
            <a:xfrm flipH="1" flipV="1">
              <a:off x="88242" y="505744"/>
              <a:ext cx="1722376" cy="383816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Z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155601" y="730312"/>
              <a:ext cx="1628795" cy="3231654"/>
              <a:chOff x="76043" y="2477835"/>
              <a:chExt cx="1628795" cy="3231654"/>
            </a:xfrm>
          </p:grpSpPr>
          <p:sp>
            <p:nvSpPr>
              <p:cNvPr id="28" name="TextBox 45"/>
              <p:cNvSpPr txBox="1"/>
              <p:nvPr/>
            </p:nvSpPr>
            <p:spPr>
              <a:xfrm>
                <a:off x="76045" y="2847167"/>
                <a:ext cx="1628793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AU" sz="1200" b="1" dirty="0" smtClean="0"/>
                  <a:t>Build from a variety of geology related resources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AU" sz="1200" dirty="0" smtClean="0"/>
                  <a:t>General geology dictionary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AU" sz="1200" dirty="0" smtClean="0"/>
                  <a:t>Schlumberger oilfields glossary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AU" sz="1200" dirty="0" smtClean="0"/>
                  <a:t>Other web sources (webpages, databased </a:t>
                </a:r>
                <a:r>
                  <a:rPr lang="en-AU" sz="1200" dirty="0" err="1" smtClean="0"/>
                  <a:t>etc</a:t>
                </a:r>
                <a:r>
                  <a:rPr lang="en-AU" sz="1200" dirty="0" smtClean="0"/>
                  <a:t>)</a:t>
                </a:r>
              </a:p>
              <a:p>
                <a:endParaRPr lang="en-AU" sz="1200" dirty="0" smtClean="0"/>
              </a:p>
              <a:p>
                <a:r>
                  <a:rPr lang="en-AU" sz="1200" b="1" dirty="0" smtClean="0"/>
                  <a:t>Clean extracted terms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AU" sz="1200" dirty="0" smtClean="0"/>
                  <a:t>Lemmatisation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AU" sz="1200" dirty="0" smtClean="0"/>
                  <a:t>Noise removal</a:t>
                </a:r>
              </a:p>
            </p:txBody>
          </p:sp>
          <p:sp>
            <p:nvSpPr>
              <p:cNvPr id="29" name="TextBox 46"/>
              <p:cNvSpPr txBox="1"/>
              <p:nvPr/>
            </p:nvSpPr>
            <p:spPr>
              <a:xfrm>
                <a:off x="76043" y="2477835"/>
                <a:ext cx="16287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AU" b="1" dirty="0" smtClean="0">
                    <a:solidFill>
                      <a:schemeClr val="accent4">
                        <a:lumMod val="75000"/>
                      </a:schemeClr>
                    </a:solidFill>
                  </a:rPr>
                  <a:t>Dictionary</a:t>
                </a:r>
              </a:p>
            </p:txBody>
          </p:sp>
        </p:grpSp>
      </p:grpSp>
      <p:sp>
        <p:nvSpPr>
          <p:cNvPr id="13" name="Bent-Up Arrow 12"/>
          <p:cNvSpPr/>
          <p:nvPr/>
        </p:nvSpPr>
        <p:spPr>
          <a:xfrm rot="5400000">
            <a:off x="1182216" y="5712153"/>
            <a:ext cx="623612" cy="949629"/>
          </a:xfrm>
          <a:prstGeom prst="bentUpArrow">
            <a:avLst>
              <a:gd name="adj1" fmla="val 15331"/>
              <a:gd name="adj2" fmla="val 25000"/>
              <a:gd name="adj3" fmla="val 1822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BZ"/>
          </a:p>
        </p:txBody>
      </p:sp>
      <p:grpSp>
        <p:nvGrpSpPr>
          <p:cNvPr id="14" name="Group 13"/>
          <p:cNvGrpSpPr/>
          <p:nvPr/>
        </p:nvGrpSpPr>
        <p:grpSpPr>
          <a:xfrm>
            <a:off x="6527425" y="2633551"/>
            <a:ext cx="2498281" cy="2666979"/>
            <a:chOff x="6455175" y="1210614"/>
            <a:chExt cx="2498281" cy="3486102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22" name="Rectangle 21"/>
            <p:cNvSpPr/>
            <p:nvPr/>
          </p:nvSpPr>
          <p:spPr>
            <a:xfrm>
              <a:off x="6455175" y="1210614"/>
              <a:ext cx="2498280" cy="3486102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Z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6516937" y="1319425"/>
              <a:ext cx="2436519" cy="2505346"/>
              <a:chOff x="6649793" y="775704"/>
              <a:chExt cx="2381634" cy="2352074"/>
            </a:xfrm>
            <a:grpFill/>
          </p:grpSpPr>
          <p:sp>
            <p:nvSpPr>
              <p:cNvPr id="24" name="TextBox 54"/>
              <p:cNvSpPr txBox="1"/>
              <p:nvPr/>
            </p:nvSpPr>
            <p:spPr>
              <a:xfrm>
                <a:off x="6649793" y="775704"/>
                <a:ext cx="2246061" cy="64633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AU" b="1" dirty="0" smtClean="0">
                    <a:solidFill>
                      <a:srgbClr val="C00000"/>
                    </a:solidFill>
                  </a:rPr>
                  <a:t>Summary Graphs &amp; Visualisation</a:t>
                </a:r>
              </a:p>
            </p:txBody>
          </p:sp>
          <p:sp>
            <p:nvSpPr>
              <p:cNvPr id="25" name="TextBox 56"/>
              <p:cNvSpPr txBox="1"/>
              <p:nvPr/>
            </p:nvSpPr>
            <p:spPr>
              <a:xfrm>
                <a:off x="6811195" y="1927449"/>
                <a:ext cx="2220232" cy="120032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AU" sz="1200" b="1" dirty="0" smtClean="0"/>
                  <a:t>Merge grammar tree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AU" sz="1200" dirty="0" smtClean="0"/>
                  <a:t>Merge compound nouns together, keep modifiers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AU" sz="1200" i="1" u="sng" dirty="0" smtClean="0"/>
                  <a:t>Provides a visual summary of the report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200" dirty="0"/>
              </a:p>
            </p:txBody>
          </p:sp>
        </p:grpSp>
      </p:grpSp>
      <p:sp>
        <p:nvSpPr>
          <p:cNvPr id="15" name="Bent-Up Arrow 14"/>
          <p:cNvSpPr/>
          <p:nvPr/>
        </p:nvSpPr>
        <p:spPr>
          <a:xfrm>
            <a:off x="6754309" y="5645605"/>
            <a:ext cx="983788" cy="647696"/>
          </a:xfrm>
          <a:prstGeom prst="bentUpArrow">
            <a:avLst>
              <a:gd name="adj1" fmla="val 15331"/>
              <a:gd name="adj2" fmla="val 25000"/>
              <a:gd name="adj3" fmla="val 1822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BZ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r="44980"/>
          <a:stretch/>
        </p:blipFill>
        <p:spPr>
          <a:xfrm>
            <a:off x="6428461" y="462432"/>
            <a:ext cx="2619272" cy="14732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Right Arrow 16"/>
          <p:cNvSpPr/>
          <p:nvPr/>
        </p:nvSpPr>
        <p:spPr>
          <a:xfrm rot="5400000" flipH="1">
            <a:off x="7432735" y="2030930"/>
            <a:ext cx="465564" cy="410013"/>
          </a:xfrm>
          <a:prstGeom prst="rightArrow">
            <a:avLst>
              <a:gd name="adj1" fmla="val 24871"/>
              <a:gd name="adj2" fmla="val 2487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BZ"/>
          </a:p>
        </p:txBody>
      </p:sp>
      <p:sp>
        <p:nvSpPr>
          <p:cNvPr id="18" name="Right Arrow 17"/>
          <p:cNvSpPr/>
          <p:nvPr/>
        </p:nvSpPr>
        <p:spPr>
          <a:xfrm rot="10800000" flipH="1">
            <a:off x="1623258" y="825010"/>
            <a:ext cx="465564" cy="410013"/>
          </a:xfrm>
          <a:prstGeom prst="rightArrow">
            <a:avLst>
              <a:gd name="adj1" fmla="val 24871"/>
              <a:gd name="adj2" fmla="val 2487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BZ"/>
          </a:p>
        </p:txBody>
      </p:sp>
      <p:sp>
        <p:nvSpPr>
          <p:cNvPr id="19" name="TextBox 62"/>
          <p:cNvSpPr txBox="1"/>
          <p:nvPr/>
        </p:nvSpPr>
        <p:spPr>
          <a:xfrm>
            <a:off x="257327" y="737381"/>
            <a:ext cx="1055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dirty="0" smtClean="0"/>
              <a:t>Report</a:t>
            </a:r>
            <a:endParaRPr lang="en-BZ" sz="2400" b="1" dirty="0"/>
          </a:p>
        </p:txBody>
      </p:sp>
      <p:sp>
        <p:nvSpPr>
          <p:cNvPr id="20" name="Right Arrow 19"/>
          <p:cNvSpPr/>
          <p:nvPr/>
        </p:nvSpPr>
        <p:spPr>
          <a:xfrm rot="16200000" flipH="1">
            <a:off x="2112032" y="2251253"/>
            <a:ext cx="465564" cy="410013"/>
          </a:xfrm>
          <a:prstGeom prst="rightArrow">
            <a:avLst>
              <a:gd name="adj1" fmla="val 24871"/>
              <a:gd name="adj2" fmla="val 2487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BZ"/>
          </a:p>
        </p:txBody>
      </p:sp>
      <p:sp>
        <p:nvSpPr>
          <p:cNvPr id="21" name="Right Arrow 20"/>
          <p:cNvSpPr/>
          <p:nvPr/>
        </p:nvSpPr>
        <p:spPr>
          <a:xfrm rot="16200000" flipH="1">
            <a:off x="2073838" y="4425354"/>
            <a:ext cx="465564" cy="410013"/>
          </a:xfrm>
          <a:prstGeom prst="rightArrow">
            <a:avLst>
              <a:gd name="adj1" fmla="val 24871"/>
              <a:gd name="adj2" fmla="val 2487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BZ"/>
          </a:p>
        </p:txBody>
      </p:sp>
    </p:spTree>
    <p:extLst>
      <p:ext uri="{BB962C8B-B14F-4D97-AF65-F5344CB8AC3E}">
        <p14:creationId xmlns:p14="http://schemas.microsoft.com/office/powerpoint/2010/main" val="254335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462" y="677007"/>
            <a:ext cx="8356338" cy="740631"/>
          </a:xfrm>
        </p:spPr>
        <p:txBody>
          <a:bodyPr>
            <a:noAutofit/>
          </a:bodyPr>
          <a:lstStyle/>
          <a:p>
            <a:r>
              <a:rPr lang="en-AU" sz="3200" dirty="0" smtClean="0"/>
              <a:t>Analogy Query</a:t>
            </a:r>
            <a:r>
              <a:rPr lang="en-AU" sz="3200" dirty="0"/>
              <a:t>: </a:t>
            </a:r>
            <a:r>
              <a:rPr lang="en-AU" sz="3200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kalgoorlie</a:t>
            </a:r>
            <a:r>
              <a:rPr lang="en-AU" sz="3200" i="1" dirty="0"/>
              <a:t> – </a:t>
            </a:r>
            <a:r>
              <a:rPr lang="en-AU" sz="3200" i="1" u="sng" dirty="0"/>
              <a:t>gold</a:t>
            </a:r>
            <a:r>
              <a:rPr lang="en-AU" sz="3200" i="1" dirty="0"/>
              <a:t> + </a:t>
            </a:r>
            <a:r>
              <a:rPr lang="en-AU" sz="3200" i="1" u="sng" dirty="0" smtClean="0"/>
              <a:t>iron ore</a:t>
            </a:r>
            <a:br>
              <a:rPr lang="en-AU" sz="3200" i="1" u="sng" dirty="0" smtClean="0"/>
            </a:br>
            <a:r>
              <a:rPr lang="en-AU" sz="3200" dirty="0"/>
              <a:t>Relation: </a:t>
            </a:r>
            <a:r>
              <a:rPr lang="en-AU" sz="3200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Location</a:t>
            </a:r>
            <a:r>
              <a:rPr lang="en-AU" sz="3200" i="1" dirty="0" err="1"/>
              <a:t>:</a:t>
            </a:r>
            <a:r>
              <a:rPr lang="en-AU" sz="3200" i="1" u="sng" dirty="0" err="1"/>
              <a:t>Commodity</a:t>
            </a:r>
            <a:endParaRPr lang="en-AU" sz="3200" i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62" y="2132885"/>
            <a:ext cx="6196923" cy="27251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719637" y="2374603"/>
            <a:ext cx="198847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CMR10"/>
              </a:rPr>
              <a:t>Geological term vectors reflect dedicated information for </a:t>
            </a:r>
            <a:r>
              <a:rPr lang="en-US" sz="1800" u="sng" dirty="0">
                <a:latin typeface="CMTI10"/>
              </a:rPr>
              <a:t>iron ore</a:t>
            </a:r>
            <a:r>
              <a:rPr lang="en-US" sz="1800" dirty="0">
                <a:latin typeface="CMR10"/>
              </a:rPr>
              <a:t> (location names in WA, names of iron ores)</a:t>
            </a:r>
            <a:endParaRPr lang="en-AU" sz="1800" dirty="0"/>
          </a:p>
        </p:txBody>
      </p:sp>
      <p:sp>
        <p:nvSpPr>
          <p:cNvPr id="5" name="Right Brace 4"/>
          <p:cNvSpPr/>
          <p:nvPr/>
        </p:nvSpPr>
        <p:spPr>
          <a:xfrm>
            <a:off x="6414335" y="2429864"/>
            <a:ext cx="192505" cy="13836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6" name="Rectangle 5"/>
          <p:cNvSpPr/>
          <p:nvPr/>
        </p:nvSpPr>
        <p:spPr>
          <a:xfrm>
            <a:off x="6722269" y="4771592"/>
            <a:ext cx="24217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CMR10"/>
              </a:rPr>
              <a:t>Pre-trained vectors represent general knowledge</a:t>
            </a:r>
          </a:p>
          <a:p>
            <a:r>
              <a:rPr lang="en-US" sz="1800" dirty="0">
                <a:latin typeface="CMR10"/>
              </a:rPr>
              <a:t>(</a:t>
            </a:r>
            <a:r>
              <a:rPr lang="en-US" sz="1800" dirty="0" err="1">
                <a:latin typeface="CMR10"/>
              </a:rPr>
              <a:t>Middlemount</a:t>
            </a:r>
            <a:r>
              <a:rPr lang="en-US" sz="1800" dirty="0">
                <a:latin typeface="CMR10"/>
              </a:rPr>
              <a:t> is in Queensland)</a:t>
            </a:r>
            <a:endParaRPr lang="en-AU" sz="1800" dirty="0"/>
          </a:p>
        </p:txBody>
      </p:sp>
      <p:sp>
        <p:nvSpPr>
          <p:cNvPr id="7" name="Right Brace 6"/>
          <p:cNvSpPr/>
          <p:nvPr/>
        </p:nvSpPr>
        <p:spPr>
          <a:xfrm>
            <a:off x="6413549" y="3832574"/>
            <a:ext cx="192505" cy="6015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Rectangle 7"/>
          <p:cNvSpPr/>
          <p:nvPr/>
        </p:nvSpPr>
        <p:spPr>
          <a:xfrm>
            <a:off x="515077" y="5121394"/>
            <a:ext cx="5994724" cy="10156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MTT10"/>
              </a:rPr>
              <a:t>martite</a:t>
            </a:r>
            <a:r>
              <a:rPr lang="en-US" sz="1200" dirty="0">
                <a:latin typeface="CMTT10"/>
              </a:rPr>
              <a:t> </a:t>
            </a:r>
            <a:r>
              <a:rPr lang="en-US" sz="1200" dirty="0">
                <a:latin typeface="CMR10"/>
              </a:rPr>
              <a:t>- a type of iron ore, </a:t>
            </a:r>
          </a:p>
          <a:p>
            <a:r>
              <a:rPr lang="en-US" sz="1200" dirty="0" err="1">
                <a:latin typeface="CMTT10"/>
              </a:rPr>
              <a:t>marandoo</a:t>
            </a:r>
            <a:r>
              <a:rPr lang="en-US" sz="1200" dirty="0">
                <a:latin typeface="CMTT10"/>
              </a:rPr>
              <a:t> </a:t>
            </a:r>
            <a:r>
              <a:rPr lang="en-US" sz="1200" dirty="0">
                <a:latin typeface="CMR10"/>
              </a:rPr>
              <a:t>– the </a:t>
            </a:r>
            <a:r>
              <a:rPr lang="en-US" sz="1200" dirty="0" err="1">
                <a:latin typeface="CMR10"/>
              </a:rPr>
              <a:t>Marandoo</a:t>
            </a:r>
            <a:r>
              <a:rPr lang="en-US" sz="1200" dirty="0">
                <a:latin typeface="CMR10"/>
              </a:rPr>
              <a:t> iron ore mine in the Pilbara region, </a:t>
            </a:r>
            <a:endParaRPr lang="en-US" sz="1200" dirty="0">
              <a:latin typeface="CMTT10"/>
            </a:endParaRPr>
          </a:p>
          <a:p>
            <a:r>
              <a:rPr lang="en-AU" sz="1200" dirty="0">
                <a:latin typeface="CMTT10"/>
              </a:rPr>
              <a:t>hematite </a:t>
            </a:r>
            <a:r>
              <a:rPr lang="en-AU" sz="1200" dirty="0">
                <a:latin typeface="CMR10"/>
              </a:rPr>
              <a:t>- </a:t>
            </a:r>
            <a:r>
              <a:rPr lang="en-US" sz="1200" dirty="0">
                <a:latin typeface="CMR10"/>
              </a:rPr>
              <a:t>the most important ore of iron,</a:t>
            </a:r>
          </a:p>
          <a:p>
            <a:r>
              <a:rPr lang="en-US" sz="1200" dirty="0">
                <a:latin typeface="CMTT10"/>
              </a:rPr>
              <a:t>west </a:t>
            </a:r>
            <a:r>
              <a:rPr lang="en-US" sz="1200" dirty="0" err="1">
                <a:latin typeface="CMTT10"/>
              </a:rPr>
              <a:t>angelas</a:t>
            </a:r>
            <a:r>
              <a:rPr lang="en-US" sz="1200" dirty="0">
                <a:latin typeface="CMTT10"/>
              </a:rPr>
              <a:t> </a:t>
            </a:r>
            <a:r>
              <a:rPr lang="en-US" sz="1200" dirty="0">
                <a:latin typeface="CMR10"/>
              </a:rPr>
              <a:t>- the West </a:t>
            </a:r>
            <a:r>
              <a:rPr lang="en-AU" sz="1200" dirty="0" err="1">
                <a:latin typeface="CMR10"/>
              </a:rPr>
              <a:t>Angelas</a:t>
            </a:r>
            <a:r>
              <a:rPr lang="en-AU" sz="1200" dirty="0">
                <a:latin typeface="CMR10"/>
              </a:rPr>
              <a:t> iron ore mine in the Pilbara region,</a:t>
            </a:r>
          </a:p>
          <a:p>
            <a:r>
              <a:rPr lang="en-AU" sz="1200" dirty="0" err="1">
                <a:latin typeface="CMTT10"/>
              </a:rPr>
              <a:t>windarling</a:t>
            </a:r>
            <a:r>
              <a:rPr lang="en-AU" sz="1200" dirty="0">
                <a:latin typeface="CMTT10"/>
              </a:rPr>
              <a:t> </a:t>
            </a:r>
            <a:r>
              <a:rPr lang="en-AU" sz="1200" dirty="0">
                <a:latin typeface="CMR10"/>
              </a:rPr>
              <a:t>- </a:t>
            </a:r>
            <a:r>
              <a:rPr lang="en-AU" sz="1200" dirty="0" err="1">
                <a:latin typeface="CMR10"/>
              </a:rPr>
              <a:t>Windarling</a:t>
            </a:r>
            <a:r>
              <a:rPr lang="en-AU" sz="1200" dirty="0">
                <a:latin typeface="CMR10"/>
              </a:rPr>
              <a:t> Iron Ore </a:t>
            </a:r>
            <a:r>
              <a:rPr lang="en-US" sz="1200" dirty="0">
                <a:latin typeface="CMR10"/>
              </a:rPr>
              <a:t>Mine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ABD7-5EC5-4307-8EE7-61690E2C1AC9}" type="slidenum">
              <a:rPr lang="en-AU" smtClean="0"/>
              <a:t>71</a:t>
            </a:fld>
            <a:endParaRPr lang="en-AU"/>
          </a:p>
        </p:txBody>
      </p:sp>
      <p:pic>
        <p:nvPicPr>
          <p:cNvPr id="10" name="Picture 9" descr="1276358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036" y="658935"/>
            <a:ext cx="1226964" cy="122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3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12.4.7 Maintenance work order processing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Week 12 Natural Language Processing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3394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467841" y="476325"/>
            <a:ext cx="6477904" cy="576411"/>
          </a:xfrm>
        </p:spPr>
        <p:txBody>
          <a:bodyPr/>
          <a:lstStyle/>
          <a:p>
            <a:r>
              <a:rPr lang="en-AU" dirty="0"/>
              <a:t>ARC Training Centre for Transforming Maintenance through Data Science</a:t>
            </a:r>
            <a:endParaRPr lang="en-AU" b="0" dirty="0"/>
          </a:p>
          <a:p>
            <a:endParaRPr lang="en-A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468313" y="1853830"/>
            <a:ext cx="8207375" cy="3942502"/>
          </a:xfrm>
          <a:prstGeom prst="rect">
            <a:avLst/>
          </a:prstGeom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467841" y="6021015"/>
            <a:ext cx="6477904" cy="576411"/>
          </a:xfrm>
          <a:prstGeom prst="rect">
            <a:avLst/>
          </a:prstGeom>
        </p:spPr>
        <p:txBody>
          <a:bodyPr vert="horz" lIns="121917" tIns="60958" rIns="121917" bIns="60958" rtlCol="0">
            <a:noAutofit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2500" b="1" kern="1200" baseline="0">
                <a:solidFill>
                  <a:srgbClr val="27348B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600" dirty="0"/>
              <a:t>https://www.maintenance.org.au/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956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12.4.8 redcoat annotation tool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Week 12 Natural Language Processing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3060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Annotation Tool</a:t>
            </a:r>
            <a:endParaRPr lang="en-AU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22975"/>
            <a:ext cx="8229600" cy="3880412"/>
          </a:xfrm>
          <a:prstGeom prst="rect">
            <a:avLst/>
          </a:prstGeom>
        </p:spPr>
      </p:pic>
      <p:pic>
        <p:nvPicPr>
          <p:cNvPr id="4" name="Picture 4" descr="pho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123" y="5803387"/>
            <a:ext cx="857269" cy="91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982691" y="5890893"/>
            <a:ext cx="203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Michael Stewart</a:t>
            </a:r>
            <a:endParaRPr lang="en-AU" dirty="0"/>
          </a:p>
        </p:txBody>
      </p:sp>
      <p:sp>
        <p:nvSpPr>
          <p:cNvPr id="6" name="Rectangle 5"/>
          <p:cNvSpPr/>
          <p:nvPr/>
        </p:nvSpPr>
        <p:spPr>
          <a:xfrm>
            <a:off x="457200" y="5900775"/>
            <a:ext cx="49432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smtClean="0"/>
              <a:t>http://agent.csse.uwa.edu.au/redcoat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8273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/>
              <a:t>Extracting </a:t>
            </a:r>
            <a:r>
              <a:rPr lang="en-AU" dirty="0">
                <a:solidFill>
                  <a:schemeClr val="accent4"/>
                </a:solidFill>
              </a:rPr>
              <a:t>S</a:t>
            </a:r>
            <a:r>
              <a:rPr lang="en-AU" dirty="0"/>
              <a:t>entiment from Text</a:t>
            </a:r>
          </a:p>
          <a:p>
            <a:endParaRPr lang="en-AU" dirty="0"/>
          </a:p>
        </p:txBody>
      </p:sp>
      <p:pic>
        <p:nvPicPr>
          <p:cNvPr id="5" name="Picture 4" descr="twittersentiment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4" y="1703162"/>
            <a:ext cx="3486150" cy="3886449"/>
          </a:xfrm>
          <a:prstGeom prst="rect">
            <a:avLst/>
          </a:prstGeom>
        </p:spPr>
      </p:pic>
      <p:pic>
        <p:nvPicPr>
          <p:cNvPr id="6" name="Picture 5" descr="twitterstock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340" y="1843792"/>
            <a:ext cx="4790679" cy="367099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4855" y="5617479"/>
            <a:ext cx="85173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/>
              <a:t>Johan Bollen, Huina Mao, Xiaojun Zeng. 2011. </a:t>
            </a:r>
            <a:r>
              <a:rPr lang="en-US" sz="1500" dirty="0">
                <a:hlinkClick r:id="rId5"/>
              </a:rPr>
              <a:t>Twitter mood predicts the stock market,</a:t>
            </a:r>
            <a:endParaRPr lang="en-US" sz="1500" dirty="0"/>
          </a:p>
          <a:p>
            <a:r>
              <a:rPr lang="en-US" sz="1800" dirty="0"/>
              <a:t>Journal of Computational Science 2:1, 1-8. 10.1016/j.jocs.2010.12.007.</a:t>
            </a:r>
            <a:endParaRPr lang="de-DE" sz="18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3355739" y="3493804"/>
            <a:ext cx="1188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</a:rPr>
              <a:t>Dow Jones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3583204" y="447917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</a:rPr>
              <a:t>CALM</a:t>
            </a:r>
          </a:p>
        </p:txBody>
      </p:sp>
    </p:spTree>
    <p:extLst>
      <p:ext uri="{BB962C8B-B14F-4D97-AF65-F5344CB8AC3E}">
        <p14:creationId xmlns:p14="http://schemas.microsoft.com/office/powerpoint/2010/main" val="2632795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12.1 text mining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Week 12 Natural Language Processing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3727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23467</TotalTime>
  <Words>3930</Words>
  <Application>Microsoft Office PowerPoint</Application>
  <PresentationFormat>On-screen Show (4:3)</PresentationFormat>
  <Paragraphs>507</Paragraphs>
  <Slides>75</Slides>
  <Notes>21</Notes>
  <HiddenSlides>3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91" baseType="lpstr">
      <vt:lpstr>ＭＳ Ｐゴシック</vt:lpstr>
      <vt:lpstr>Arial</vt:lpstr>
      <vt:lpstr>Arial Nova Cond Light</vt:lpstr>
      <vt:lpstr>Calibri</vt:lpstr>
      <vt:lpstr>Cambria</vt:lpstr>
      <vt:lpstr>Cambria Math</vt:lpstr>
      <vt:lpstr>CMR10</vt:lpstr>
      <vt:lpstr>CMTI10</vt:lpstr>
      <vt:lpstr>CMTT10</vt:lpstr>
      <vt:lpstr>Gill Sans</vt:lpstr>
      <vt:lpstr>NimbusRomNo9L-Regu</vt:lpstr>
      <vt:lpstr>Open Sans</vt:lpstr>
      <vt:lpstr>Verdana</vt:lpstr>
      <vt:lpstr>ヒラギノ角ゴ ProN W3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12.1 text mining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12.2 Word embeddings</vt:lpstr>
      <vt:lpstr>Word representations – one hot vectors</vt:lpstr>
      <vt:lpstr>Representing words by their context</vt:lpstr>
      <vt:lpstr>Imagine doing simple math with words</vt:lpstr>
      <vt:lpstr>“A is to B as C is to D” tasks</vt:lpstr>
      <vt:lpstr>Many ways of obtaining word vectors</vt:lpstr>
      <vt:lpstr>Word2Vec (Mikolov et al. 2013)</vt:lpstr>
      <vt:lpstr>Word2Vec (Cont.)</vt:lpstr>
      <vt:lpstr>From Word and Phrases to Sentence Representations</vt:lpstr>
      <vt:lpstr>Holistic Approach</vt:lpstr>
      <vt:lpstr>Our Approach - MVRU</vt:lpstr>
      <vt:lpstr>12.3 Topic modelling</vt:lpstr>
      <vt:lpstr>Topic Modelling</vt:lpstr>
      <vt:lpstr>Topic Modelling</vt:lpstr>
      <vt:lpstr>PowerPoint Presentation</vt:lpstr>
      <vt:lpstr>PowerPoint Presentation</vt:lpstr>
      <vt:lpstr>Repeated refinement</vt:lpstr>
      <vt:lpstr>12.4 Real world applications</vt:lpstr>
      <vt:lpstr>12.4.1 News article analysis</vt:lpstr>
      <vt:lpstr>News Topic Evolution</vt:lpstr>
      <vt:lpstr>September 2006</vt:lpstr>
      <vt:lpstr>December 2006</vt:lpstr>
      <vt:lpstr>April 2007</vt:lpstr>
      <vt:lpstr>Cluster evolution</vt:lpstr>
      <vt:lpstr>Term Frequency distribution</vt:lpstr>
      <vt:lpstr>12.4.2 Medical diagnosis tool</vt:lpstr>
      <vt:lpstr>Mobile App for Medical Self Diagnosis</vt:lpstr>
      <vt:lpstr>Graph Example 1</vt:lpstr>
      <vt:lpstr>Expended Graph</vt:lpstr>
      <vt:lpstr>Further Expansion</vt:lpstr>
      <vt:lpstr>Mobile App</vt:lpstr>
      <vt:lpstr>12.4.3 Medical term extraction</vt:lpstr>
      <vt:lpstr>PowerPoint Presentation</vt:lpstr>
      <vt:lpstr>Medical Term Extraction</vt:lpstr>
      <vt:lpstr>Before Filtering (top and bottom 10)</vt:lpstr>
      <vt:lpstr>After filtering (top and bottom 10)</vt:lpstr>
      <vt:lpstr>12.4.5 pubmed Rank clustering</vt:lpstr>
      <vt:lpstr>Author Name Disambiguation PubMed</vt:lpstr>
      <vt:lpstr>NetClus</vt:lpstr>
      <vt:lpstr>PowerPoint Presentation</vt:lpstr>
      <vt:lpstr>PowerPoint Presentation</vt:lpstr>
      <vt:lpstr>PowerPoint Presentation</vt:lpstr>
      <vt:lpstr>12.4.6 gswa survey reports</vt:lpstr>
      <vt:lpstr>PowerPoint Presentation</vt:lpstr>
      <vt:lpstr>Analogy Query: kalgoorlie – gold + iron ore Relation: Location:Commodity</vt:lpstr>
      <vt:lpstr>12.4.7 Maintenance work order processing</vt:lpstr>
      <vt:lpstr>PowerPoint Presentation</vt:lpstr>
      <vt:lpstr>12.4.8 redcoat annotation tool</vt:lpstr>
      <vt:lpstr>Text Annotation Tool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Erwin Ludwig</dc:creator>
  <cp:lastModifiedBy>Tyler Bikaun</cp:lastModifiedBy>
  <cp:revision>123</cp:revision>
  <dcterms:created xsi:type="dcterms:W3CDTF">2017-11-17T07:04:42Z</dcterms:created>
  <dcterms:modified xsi:type="dcterms:W3CDTF">2020-03-25T02:11:07Z</dcterms:modified>
</cp:coreProperties>
</file>